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101"/>
  </p:notesMasterIdLst>
  <p:sldIdLst>
    <p:sldId id="256" r:id="rId5"/>
    <p:sldId id="455" r:id="rId6"/>
    <p:sldId id="477" r:id="rId7"/>
    <p:sldId id="456" r:id="rId8"/>
    <p:sldId id="458" r:id="rId9"/>
    <p:sldId id="469" r:id="rId10"/>
    <p:sldId id="459" r:id="rId11"/>
    <p:sldId id="460" r:id="rId12"/>
    <p:sldId id="461" r:id="rId13"/>
    <p:sldId id="462" r:id="rId14"/>
    <p:sldId id="464" r:id="rId15"/>
    <p:sldId id="466" r:id="rId16"/>
    <p:sldId id="467" r:id="rId17"/>
    <p:sldId id="468" r:id="rId18"/>
    <p:sldId id="471" r:id="rId19"/>
    <p:sldId id="472" r:id="rId20"/>
    <p:sldId id="541" r:id="rId21"/>
    <p:sldId id="407" r:id="rId22"/>
    <p:sldId id="422" r:id="rId23"/>
    <p:sldId id="474" r:id="rId24"/>
    <p:sldId id="423" r:id="rId25"/>
    <p:sldId id="424" r:id="rId26"/>
    <p:sldId id="425" r:id="rId27"/>
    <p:sldId id="562" r:id="rId28"/>
    <p:sldId id="426" r:id="rId29"/>
    <p:sldId id="427" r:id="rId30"/>
    <p:sldId id="473" r:id="rId31"/>
    <p:sldId id="750" r:id="rId32"/>
    <p:sldId id="496" r:id="rId33"/>
    <p:sldId id="497" r:id="rId34"/>
    <p:sldId id="498" r:id="rId35"/>
    <p:sldId id="500" r:id="rId36"/>
    <p:sldId id="501" r:id="rId37"/>
    <p:sldId id="512" r:id="rId38"/>
    <p:sldId id="503" r:id="rId39"/>
    <p:sldId id="504" r:id="rId40"/>
    <p:sldId id="505" r:id="rId41"/>
    <p:sldId id="506" r:id="rId42"/>
    <p:sldId id="507" r:id="rId43"/>
    <p:sldId id="514" r:id="rId44"/>
    <p:sldId id="508" r:id="rId45"/>
    <p:sldId id="515" r:id="rId46"/>
    <p:sldId id="509" r:id="rId47"/>
    <p:sldId id="510" r:id="rId48"/>
    <p:sldId id="516" r:id="rId49"/>
    <p:sldId id="574" r:id="rId50"/>
    <p:sldId id="575" r:id="rId51"/>
    <p:sldId id="576" r:id="rId52"/>
    <p:sldId id="732" r:id="rId53"/>
    <p:sldId id="578" r:id="rId54"/>
    <p:sldId id="581" r:id="rId55"/>
    <p:sldId id="582" r:id="rId56"/>
    <p:sldId id="735" r:id="rId57"/>
    <p:sldId id="736" r:id="rId58"/>
    <p:sldId id="737" r:id="rId59"/>
    <p:sldId id="738" r:id="rId60"/>
    <p:sldId id="739" r:id="rId61"/>
    <p:sldId id="570" r:id="rId62"/>
    <p:sldId id="741" r:id="rId63"/>
    <p:sldId id="742" r:id="rId64"/>
    <p:sldId id="743" r:id="rId65"/>
    <p:sldId id="744" r:id="rId66"/>
    <p:sldId id="746" r:id="rId67"/>
    <p:sldId id="747" r:id="rId68"/>
    <p:sldId id="748" r:id="rId69"/>
    <p:sldId id="749" r:id="rId70"/>
    <p:sldId id="542" r:id="rId71"/>
    <p:sldId id="546" r:id="rId72"/>
    <p:sldId id="547" r:id="rId73"/>
    <p:sldId id="691" r:id="rId74"/>
    <p:sldId id="702" r:id="rId75"/>
    <p:sldId id="692" r:id="rId76"/>
    <p:sldId id="693" r:id="rId77"/>
    <p:sldId id="708" r:id="rId78"/>
    <p:sldId id="709" r:id="rId79"/>
    <p:sldId id="711" r:id="rId80"/>
    <p:sldId id="697" r:id="rId81"/>
    <p:sldId id="699" r:id="rId82"/>
    <p:sldId id="700" r:id="rId83"/>
    <p:sldId id="694" r:id="rId84"/>
    <p:sldId id="670" r:id="rId85"/>
    <p:sldId id="671" r:id="rId86"/>
    <p:sldId id="685" r:id="rId87"/>
    <p:sldId id="617" r:id="rId88"/>
    <p:sldId id="627" r:id="rId89"/>
    <p:sldId id="730" r:id="rId90"/>
    <p:sldId id="549" r:id="rId91"/>
    <p:sldId id="556" r:id="rId92"/>
    <p:sldId id="557" r:id="rId93"/>
    <p:sldId id="550" r:id="rId94"/>
    <p:sldId id="552" r:id="rId95"/>
    <p:sldId id="553" r:id="rId96"/>
    <p:sldId id="555" r:id="rId97"/>
    <p:sldId id="554" r:id="rId98"/>
    <p:sldId id="558" r:id="rId99"/>
    <p:sldId id="729" r:id="rId10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D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6" autoAdjust="0"/>
    <p:restoredTop sz="77511" autoAdjust="0"/>
  </p:normalViewPr>
  <p:slideViewPr>
    <p:cSldViewPr snapToGrid="0">
      <p:cViewPr varScale="1">
        <p:scale>
          <a:sx n="67" d="100"/>
          <a:sy n="67" d="100"/>
        </p:scale>
        <p:origin x="107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41.wmf"/><Relationship Id="rId1" Type="http://schemas.openxmlformats.org/officeDocument/2006/relationships/image" Target="../media/image39.wmf"/><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D34A8-4542-4CBF-AD94-B172C82502CB}" type="datetimeFigureOut">
              <a:rPr lang="en-US" smtClean="0"/>
              <a:t>2/9/2024</a:t>
            </a:fld>
            <a:endParaRPr lang="en-U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938222-FB78-4E49-8143-8AE1357FB132}" type="slidenum">
              <a:rPr lang="en-US" smtClean="0"/>
              <a:t>‹Nº›</a:t>
            </a:fld>
            <a:endParaRPr lang="en-US"/>
          </a:p>
        </p:txBody>
      </p:sp>
    </p:spTree>
    <p:extLst>
      <p:ext uri="{BB962C8B-B14F-4D97-AF65-F5344CB8AC3E}">
        <p14:creationId xmlns:p14="http://schemas.microsoft.com/office/powerpoint/2010/main" val="108907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38222-FB78-4E49-8143-8AE1357FB132}" type="slidenum">
              <a:rPr lang="en-US" smtClean="0"/>
              <a:t>1</a:t>
            </a:fld>
            <a:endParaRPr lang="en-US"/>
          </a:p>
        </p:txBody>
      </p:sp>
    </p:spTree>
    <p:extLst>
      <p:ext uri="{BB962C8B-B14F-4D97-AF65-F5344CB8AC3E}">
        <p14:creationId xmlns:p14="http://schemas.microsoft.com/office/powerpoint/2010/main" val="45300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10</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11</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12</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13</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14</a:t>
            </a:fld>
            <a:endParaRPr lang="en-US"/>
          </a:p>
        </p:txBody>
      </p:sp>
    </p:spTree>
    <p:extLst>
      <p:ext uri="{BB962C8B-B14F-4D97-AF65-F5344CB8AC3E}">
        <p14:creationId xmlns:p14="http://schemas.microsoft.com/office/powerpoint/2010/main" val="3936790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15</a:t>
            </a:fld>
            <a:endParaRPr lang="en-US"/>
          </a:p>
        </p:txBody>
      </p:sp>
    </p:spTree>
    <p:extLst>
      <p:ext uri="{BB962C8B-B14F-4D97-AF65-F5344CB8AC3E}">
        <p14:creationId xmlns:p14="http://schemas.microsoft.com/office/powerpoint/2010/main" val="1889651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16</a:t>
            </a:fld>
            <a:endParaRPr lang="en-US"/>
          </a:p>
        </p:txBody>
      </p:sp>
    </p:spTree>
    <p:extLst>
      <p:ext uri="{BB962C8B-B14F-4D97-AF65-F5344CB8AC3E}">
        <p14:creationId xmlns:p14="http://schemas.microsoft.com/office/powerpoint/2010/main" val="241304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17</a:t>
            </a:fld>
            <a:endParaRPr lang="en-US"/>
          </a:p>
        </p:txBody>
      </p:sp>
    </p:spTree>
    <p:extLst>
      <p:ext uri="{BB962C8B-B14F-4D97-AF65-F5344CB8AC3E}">
        <p14:creationId xmlns:p14="http://schemas.microsoft.com/office/powerpoint/2010/main" val="3050755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18</a:t>
            </a:fld>
            <a:endParaRPr lang="en-US"/>
          </a:p>
        </p:txBody>
      </p:sp>
    </p:spTree>
    <p:extLst>
      <p:ext uri="{BB962C8B-B14F-4D97-AF65-F5344CB8AC3E}">
        <p14:creationId xmlns:p14="http://schemas.microsoft.com/office/powerpoint/2010/main" val="3660976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19</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a:t>
            </a:fld>
            <a:endParaRPr lang="en-US"/>
          </a:p>
        </p:txBody>
      </p:sp>
    </p:spTree>
    <p:extLst>
      <p:ext uri="{BB962C8B-B14F-4D97-AF65-F5344CB8AC3E}">
        <p14:creationId xmlns:p14="http://schemas.microsoft.com/office/powerpoint/2010/main" val="14460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20</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21</a:t>
            </a:fld>
            <a:endParaRPr lang="en-US" dirty="0"/>
          </a:p>
        </p:txBody>
      </p:sp>
    </p:spTree>
    <p:extLst>
      <p:ext uri="{BB962C8B-B14F-4D97-AF65-F5344CB8AC3E}">
        <p14:creationId xmlns:p14="http://schemas.microsoft.com/office/powerpoint/2010/main" val="3201209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0" i="0" u="none" strike="noStrike" dirty="0">
                <a:solidFill>
                  <a:srgbClr val="333333"/>
                </a:solidFill>
                <a:effectLst/>
                <a:latin typeface="&amp;quot"/>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22</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23</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a:t>
            </a: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25</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n-US" sz="1200" b="1" i="0" u="none" strike="noStrike" kern="1200" dirty="0">
                <a:solidFill>
                  <a:schemeClr val="tx1"/>
                </a:solidFill>
                <a:effectLst/>
                <a:latin typeface="+mn-lt"/>
                <a:ea typeface="+mn-ea"/>
                <a:cs typeface="+mn-cs"/>
              </a:rPr>
              <a:t>Slide:</a:t>
            </a:r>
            <a:r>
              <a:rPr lang="en-US" sz="1200" b="0" i="0" u="none" strike="noStrike" kern="1200" dirty="0">
                <a:solidFill>
                  <a:schemeClr val="tx1"/>
                </a:solidFill>
                <a:effectLst/>
                <a:latin typeface="+mn-lt"/>
                <a:ea typeface="+mn-ea"/>
                <a:cs typeface="+mn-cs"/>
              </a:rPr>
              <a:t> </a:t>
            </a:r>
            <a:r>
              <a:rPr lang="en-US" b="0" i="0" u="none" strike="noStrike" dirty="0">
                <a:solidFill>
                  <a:srgbClr val="333333"/>
                </a:solidFill>
                <a:effectLst/>
                <a:latin typeface="&amp;quot"/>
              </a:rPr>
              <a:t>In general, there is a polynomial algorithm that will minimize the sum of </a:t>
            </a:r>
            <a:r>
              <a:rPr lang="en-US" b="0" i="0" u="none" strike="noStrike" dirty="0">
                <a:solidFill>
                  <a:srgbClr val="2972D1"/>
                </a:solidFill>
                <a:effectLst/>
                <a:latin typeface="&amp;quot"/>
              </a:rPr>
              <a:t>squared errors if we are given the structure of the tree (T) in advance,</a:t>
            </a:r>
          </a:p>
          <a:p>
            <a:pPr algn="l"/>
            <a:r>
              <a:rPr lang="en-US" b="0" i="0" u="none" strike="noStrike" dirty="0">
                <a:solidFill>
                  <a:srgbClr val="333333"/>
                </a:solidFill>
                <a:effectLst/>
                <a:latin typeface="&amp;quot"/>
              </a:rPr>
              <a:t> but in practice, we're not going to know the structure of the tree in advance, so we'll need to minimize the sum of squared errors over all possible tree structures.</a:t>
            </a:r>
          </a:p>
          <a:p>
            <a:r>
              <a:rPr lang="en-US" b="0" i="0" u="none" strike="noStrike" dirty="0">
                <a:solidFill>
                  <a:srgbClr val="333333"/>
                </a:solidFill>
                <a:effectLst/>
                <a:latin typeface="&amp;quot"/>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26</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38222-FB78-4E49-8143-8AE1357FB132}" type="slidenum">
              <a:rPr lang="en-US" smtClean="0"/>
              <a:t>28</a:t>
            </a:fld>
            <a:endParaRPr lang="en-US"/>
          </a:p>
        </p:txBody>
      </p:sp>
    </p:spTree>
    <p:extLst>
      <p:ext uri="{BB962C8B-B14F-4D97-AF65-F5344CB8AC3E}">
        <p14:creationId xmlns:p14="http://schemas.microsoft.com/office/powerpoint/2010/main" val="2567036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29</a:t>
            </a:fld>
            <a:endParaRPr lang="en-US"/>
          </a:p>
        </p:txBody>
      </p:sp>
    </p:spTree>
    <p:extLst>
      <p:ext uri="{BB962C8B-B14F-4D97-AF65-F5344CB8AC3E}">
        <p14:creationId xmlns:p14="http://schemas.microsoft.com/office/powerpoint/2010/main" val="101573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F938222-FB78-4E49-8143-8AE1357FB132}" type="slidenum">
              <a:rPr lang="en-US" smtClean="0"/>
              <a:t>30</a:t>
            </a:fld>
            <a:endParaRPr lang="en-US"/>
          </a:p>
        </p:txBody>
      </p:sp>
    </p:spTree>
    <p:extLst>
      <p:ext uri="{BB962C8B-B14F-4D97-AF65-F5344CB8AC3E}">
        <p14:creationId xmlns:p14="http://schemas.microsoft.com/office/powerpoint/2010/main" val="3492158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38222-FB78-4E49-8143-8AE1357FB132}" type="slidenum">
              <a:rPr lang="en-US" smtClean="0"/>
              <a:t>31</a:t>
            </a:fld>
            <a:endParaRPr lang="en-US"/>
          </a:p>
        </p:txBody>
      </p:sp>
    </p:spTree>
    <p:extLst>
      <p:ext uri="{BB962C8B-B14F-4D97-AF65-F5344CB8AC3E}">
        <p14:creationId xmlns:p14="http://schemas.microsoft.com/office/powerpoint/2010/main" val="260165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32</a:t>
            </a:fld>
            <a:endParaRPr lang="en-US"/>
          </a:p>
        </p:txBody>
      </p:sp>
    </p:spTree>
    <p:extLst>
      <p:ext uri="{BB962C8B-B14F-4D97-AF65-F5344CB8AC3E}">
        <p14:creationId xmlns:p14="http://schemas.microsoft.com/office/powerpoint/2010/main" val="976974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33</a:t>
            </a:fld>
            <a:endParaRPr lang="en-US"/>
          </a:p>
        </p:txBody>
      </p:sp>
    </p:spTree>
    <p:extLst>
      <p:ext uri="{BB962C8B-B14F-4D97-AF65-F5344CB8AC3E}">
        <p14:creationId xmlns:p14="http://schemas.microsoft.com/office/powerpoint/2010/main" val="1270389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34</a:t>
            </a:fld>
            <a:endParaRPr lang="en-US"/>
          </a:p>
        </p:txBody>
      </p:sp>
    </p:spTree>
    <p:extLst>
      <p:ext uri="{BB962C8B-B14F-4D97-AF65-F5344CB8AC3E}">
        <p14:creationId xmlns:p14="http://schemas.microsoft.com/office/powerpoint/2010/main" val="2116234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35</a:t>
            </a:fld>
            <a:endParaRPr lang="en-US"/>
          </a:p>
        </p:txBody>
      </p:sp>
    </p:spTree>
    <p:extLst>
      <p:ext uri="{BB962C8B-B14F-4D97-AF65-F5344CB8AC3E}">
        <p14:creationId xmlns:p14="http://schemas.microsoft.com/office/powerpoint/2010/main" val="411977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36</a:t>
            </a:fld>
            <a:endParaRPr lang="en-US"/>
          </a:p>
        </p:txBody>
      </p:sp>
    </p:spTree>
    <p:extLst>
      <p:ext uri="{BB962C8B-B14F-4D97-AF65-F5344CB8AC3E}">
        <p14:creationId xmlns:p14="http://schemas.microsoft.com/office/powerpoint/2010/main" val="828375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37</a:t>
            </a:fld>
            <a:endParaRPr lang="en-US"/>
          </a:p>
        </p:txBody>
      </p:sp>
    </p:spTree>
    <p:extLst>
      <p:ext uri="{BB962C8B-B14F-4D97-AF65-F5344CB8AC3E}">
        <p14:creationId xmlns:p14="http://schemas.microsoft.com/office/powerpoint/2010/main" val="300479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38</a:t>
            </a:fld>
            <a:endParaRPr lang="en-US"/>
          </a:p>
        </p:txBody>
      </p:sp>
    </p:spTree>
    <p:extLst>
      <p:ext uri="{BB962C8B-B14F-4D97-AF65-F5344CB8AC3E}">
        <p14:creationId xmlns:p14="http://schemas.microsoft.com/office/powerpoint/2010/main" val="49135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39</a:t>
            </a:fld>
            <a:endParaRPr lang="en-US"/>
          </a:p>
        </p:txBody>
      </p:sp>
    </p:spTree>
    <p:extLst>
      <p:ext uri="{BB962C8B-B14F-4D97-AF65-F5344CB8AC3E}">
        <p14:creationId xmlns:p14="http://schemas.microsoft.com/office/powerpoint/2010/main" val="2251185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40</a:t>
            </a:fld>
            <a:endParaRPr lang="en-US"/>
          </a:p>
        </p:txBody>
      </p:sp>
    </p:spTree>
    <p:extLst>
      <p:ext uri="{BB962C8B-B14F-4D97-AF65-F5344CB8AC3E}">
        <p14:creationId xmlns:p14="http://schemas.microsoft.com/office/powerpoint/2010/main" val="732480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41</a:t>
            </a:fld>
            <a:endParaRPr lang="en-US"/>
          </a:p>
        </p:txBody>
      </p:sp>
    </p:spTree>
    <p:extLst>
      <p:ext uri="{BB962C8B-B14F-4D97-AF65-F5344CB8AC3E}">
        <p14:creationId xmlns:p14="http://schemas.microsoft.com/office/powerpoint/2010/main" val="388368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42</a:t>
            </a:fld>
            <a:endParaRPr lang="en-US"/>
          </a:p>
        </p:txBody>
      </p:sp>
    </p:spTree>
    <p:extLst>
      <p:ext uri="{BB962C8B-B14F-4D97-AF65-F5344CB8AC3E}">
        <p14:creationId xmlns:p14="http://schemas.microsoft.com/office/powerpoint/2010/main" val="348330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43</a:t>
            </a:fld>
            <a:endParaRPr lang="en-US"/>
          </a:p>
        </p:txBody>
      </p:sp>
    </p:spTree>
    <p:extLst>
      <p:ext uri="{BB962C8B-B14F-4D97-AF65-F5344CB8AC3E}">
        <p14:creationId xmlns:p14="http://schemas.microsoft.com/office/powerpoint/2010/main" val="348330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44</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45</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None/>
            </a:pP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46</a:t>
            </a:fld>
            <a:endParaRPr lang="en-US"/>
          </a:p>
        </p:txBody>
      </p:sp>
    </p:spTree>
    <p:extLst>
      <p:ext uri="{BB962C8B-B14F-4D97-AF65-F5344CB8AC3E}">
        <p14:creationId xmlns:p14="http://schemas.microsoft.com/office/powerpoint/2010/main" val="2807097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a:t>
            </a:r>
            <a:r>
              <a:rPr lang="en-US" sz="1200" b="0" i="0" u="none" strike="noStrike" kern="1200" dirty="0">
                <a:solidFill>
                  <a:schemeClr val="tx1"/>
                </a:solidFill>
                <a:effectLst/>
                <a:latin typeface="+mn-lt"/>
                <a:ea typeface="+mn-ea"/>
                <a:cs typeface="+mn-cs"/>
              </a:rPr>
              <a:t>and our goal is to assign ancestral sequences to this tree in order to minimize the parsimony score.</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47</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48</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49</a:t>
            </a:fld>
            <a:endParaRPr lang="en-US"/>
          </a:p>
        </p:txBody>
      </p:sp>
    </p:spTree>
    <p:extLst>
      <p:ext uri="{BB962C8B-B14F-4D97-AF65-F5344CB8AC3E}">
        <p14:creationId xmlns:p14="http://schemas.microsoft.com/office/powerpoint/2010/main" val="2266119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sz="1200" b="0" i="0" u="sng"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50</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51</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52</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53</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54</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55</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56</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57</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58</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59</a:t>
            </a:fld>
            <a:endParaRPr lang="en-US"/>
          </a:p>
        </p:txBody>
      </p:sp>
    </p:spTree>
    <p:extLst>
      <p:ext uri="{BB962C8B-B14F-4D97-AF65-F5344CB8AC3E}">
        <p14:creationId xmlns:p14="http://schemas.microsoft.com/office/powerpoint/2010/main" val="2251185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60</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61</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sz="1200" b="0" i="0" u="sng" strike="noStrike" kern="1200" dirty="0">
              <a:solidFill>
                <a:schemeClr val="tx1"/>
              </a:solidFill>
              <a:effectLst/>
              <a:latin typeface="+mn-lt"/>
              <a:ea typeface="+mn-ea"/>
              <a:cs typeface="+mn-cs"/>
            </a:endParaRP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62</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63</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64</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65</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66</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67</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68</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69</a:t>
            </a:fld>
            <a:endParaRPr lang="en-US"/>
          </a:p>
        </p:txBody>
      </p:sp>
    </p:spTree>
    <p:extLst>
      <p:ext uri="{BB962C8B-B14F-4D97-AF65-F5344CB8AC3E}">
        <p14:creationId xmlns:p14="http://schemas.microsoft.com/office/powerpoint/2010/main" val="2251185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70</a:t>
            </a:fld>
            <a:endParaRPr lang="en-US"/>
          </a:p>
        </p:txBody>
      </p:sp>
    </p:spTree>
    <p:extLst>
      <p:ext uri="{BB962C8B-B14F-4D97-AF65-F5344CB8AC3E}">
        <p14:creationId xmlns:p14="http://schemas.microsoft.com/office/powerpoint/2010/main" val="730328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71</a:t>
            </a:fld>
            <a:endParaRPr lang="en-US"/>
          </a:p>
        </p:txBody>
      </p:sp>
    </p:spTree>
    <p:extLst>
      <p:ext uri="{BB962C8B-B14F-4D97-AF65-F5344CB8AC3E}">
        <p14:creationId xmlns:p14="http://schemas.microsoft.com/office/powerpoint/2010/main" val="121528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72</a:t>
            </a:fld>
            <a:endParaRPr lang="en-US"/>
          </a:p>
        </p:txBody>
      </p:sp>
    </p:spTree>
    <p:extLst>
      <p:ext uri="{BB962C8B-B14F-4D97-AF65-F5344CB8AC3E}">
        <p14:creationId xmlns:p14="http://schemas.microsoft.com/office/powerpoint/2010/main" val="38569452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73</a:t>
            </a:fld>
            <a:endParaRPr lang="en-US"/>
          </a:p>
        </p:txBody>
      </p:sp>
    </p:spTree>
    <p:extLst>
      <p:ext uri="{BB962C8B-B14F-4D97-AF65-F5344CB8AC3E}">
        <p14:creationId xmlns:p14="http://schemas.microsoft.com/office/powerpoint/2010/main" val="1993341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74</a:t>
            </a:fld>
            <a:endParaRPr lang="en-US"/>
          </a:p>
        </p:txBody>
      </p:sp>
    </p:spTree>
    <p:extLst>
      <p:ext uri="{BB962C8B-B14F-4D97-AF65-F5344CB8AC3E}">
        <p14:creationId xmlns:p14="http://schemas.microsoft.com/office/powerpoint/2010/main" val="3752816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75</a:t>
            </a:fld>
            <a:endParaRPr lang="en-US"/>
          </a:p>
        </p:txBody>
      </p:sp>
    </p:spTree>
    <p:extLst>
      <p:ext uri="{BB962C8B-B14F-4D97-AF65-F5344CB8AC3E}">
        <p14:creationId xmlns:p14="http://schemas.microsoft.com/office/powerpoint/2010/main" val="3752816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76</a:t>
            </a:fld>
            <a:endParaRPr lang="en-US"/>
          </a:p>
        </p:txBody>
      </p:sp>
    </p:spTree>
    <p:extLst>
      <p:ext uri="{BB962C8B-B14F-4D97-AF65-F5344CB8AC3E}">
        <p14:creationId xmlns:p14="http://schemas.microsoft.com/office/powerpoint/2010/main" val="37528165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77</a:t>
            </a:fld>
            <a:endParaRPr lang="en-US"/>
          </a:p>
        </p:txBody>
      </p:sp>
    </p:spTree>
    <p:extLst>
      <p:ext uri="{BB962C8B-B14F-4D97-AF65-F5344CB8AC3E}">
        <p14:creationId xmlns:p14="http://schemas.microsoft.com/office/powerpoint/2010/main" val="290215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78</a:t>
            </a:fld>
            <a:endParaRPr lang="en-US"/>
          </a:p>
        </p:txBody>
      </p:sp>
    </p:spTree>
    <p:extLst>
      <p:ext uri="{BB962C8B-B14F-4D97-AF65-F5344CB8AC3E}">
        <p14:creationId xmlns:p14="http://schemas.microsoft.com/office/powerpoint/2010/main" val="1697162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a:t>
            </a:r>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79</a:t>
            </a:fld>
            <a:endParaRPr lang="en-US"/>
          </a:p>
        </p:txBody>
      </p:sp>
    </p:spTree>
    <p:extLst>
      <p:ext uri="{BB962C8B-B14F-4D97-AF65-F5344CB8AC3E}">
        <p14:creationId xmlns:p14="http://schemas.microsoft.com/office/powerpoint/2010/main" val="3343713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80</a:t>
            </a:fld>
            <a:endParaRPr lang="en-US"/>
          </a:p>
        </p:txBody>
      </p:sp>
    </p:spTree>
    <p:extLst>
      <p:ext uri="{BB962C8B-B14F-4D97-AF65-F5344CB8AC3E}">
        <p14:creationId xmlns:p14="http://schemas.microsoft.com/office/powerpoint/2010/main" val="24811776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82</a:t>
            </a:fld>
            <a:endParaRPr lang="en-US"/>
          </a:p>
        </p:txBody>
      </p:sp>
    </p:spTree>
    <p:extLst>
      <p:ext uri="{BB962C8B-B14F-4D97-AF65-F5344CB8AC3E}">
        <p14:creationId xmlns:p14="http://schemas.microsoft.com/office/powerpoint/2010/main" val="330372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8</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85</a:t>
            </a:fld>
            <a:endParaRPr lang="en-US"/>
          </a:p>
        </p:txBody>
      </p:sp>
    </p:spTree>
    <p:extLst>
      <p:ext uri="{BB962C8B-B14F-4D97-AF65-F5344CB8AC3E}">
        <p14:creationId xmlns:p14="http://schemas.microsoft.com/office/powerpoint/2010/main" val="2794688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87</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88</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89</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90</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91</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92</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938222-FB78-4E49-8143-8AE1357FB132}" type="slidenum">
              <a:rPr lang="en-US" smtClean="0"/>
              <a:t>93</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94</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F938222-FB78-4E49-8143-8AE1357FB132}" type="slidenum">
              <a:rPr lang="en-US" smtClean="0"/>
              <a:t>95</a:t>
            </a:fld>
            <a:endParaRPr lang="en-US"/>
          </a:p>
        </p:txBody>
      </p:sp>
    </p:spTree>
    <p:extLst>
      <p:ext uri="{BB962C8B-B14F-4D97-AF65-F5344CB8AC3E}">
        <p14:creationId xmlns:p14="http://schemas.microsoft.com/office/powerpoint/2010/main" val="126700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sz="1200" b="0" i="0" u="sng" strike="noStrike" kern="1200" dirty="0">
              <a:solidFill>
                <a:schemeClr val="tx1"/>
              </a:solidFill>
              <a:effectLst/>
              <a:latin typeface="+mn-lt"/>
              <a:ea typeface="+mn-ea"/>
              <a:cs typeface="+mn-cs"/>
            </a:endParaRP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9</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96</a:t>
            </a:fld>
            <a:endParaRPr lang="en-US"/>
          </a:p>
        </p:txBody>
      </p:sp>
    </p:spTree>
    <p:extLst>
      <p:ext uri="{BB962C8B-B14F-4D97-AF65-F5344CB8AC3E}">
        <p14:creationId xmlns:p14="http://schemas.microsoft.com/office/powerpoint/2010/main" val="382817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5BF403E2-EB93-4D24-B283-23610479FFA3}" type="datetimeFigureOut">
              <a:rPr lang="es-ES" smtClean="0"/>
              <a:t>09/02/2024</a:t>
            </a:fld>
            <a:endParaRPr lang="es-ES"/>
          </a:p>
        </p:txBody>
      </p:sp>
      <p:sp>
        <p:nvSpPr>
          <p:cNvPr id="8" name="Slide Number Placeholder 7"/>
          <p:cNvSpPr>
            <a:spLocks noGrp="1"/>
          </p:cNvSpPr>
          <p:nvPr>
            <p:ph type="sldNum" sz="quarter" idx="11"/>
          </p:nvPr>
        </p:nvSpPr>
        <p:spPr/>
        <p:txBody>
          <a:bodyPr/>
          <a:lstStyle/>
          <a:p>
            <a:fld id="{739CDEE6-7B6F-4595-B8B4-CC6AE23864D2}" type="slidenum">
              <a:rPr lang="es-ES" smtClean="0"/>
              <a:t>‹Nº›</a:t>
            </a:fld>
            <a:endParaRPr lang="es-ES"/>
          </a:p>
        </p:txBody>
      </p:sp>
      <p:sp>
        <p:nvSpPr>
          <p:cNvPr id="9" name="Footer Placeholder 8"/>
          <p:cNvSpPr>
            <a:spLocks noGrp="1"/>
          </p:cNvSpPr>
          <p:nvPr>
            <p:ph type="ftr" sz="quarter" idx="12"/>
          </p:nvPr>
        </p:nvSpPr>
        <p:spPr/>
        <p:txBody>
          <a:bodyPr/>
          <a:lstStyle/>
          <a:p>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BF403E2-EB93-4D24-B283-23610479FFA3}" type="datetimeFigureOut">
              <a:rPr lang="es-ES" smtClean="0"/>
              <a:t>09/02/2024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BF403E2-EB93-4D24-B283-23610479FFA3}" type="datetimeFigureOut">
              <a:rPr lang="es-ES" smtClean="0"/>
              <a:t>09/02/2024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F403E2-EB93-4D24-B283-23610479FFA3}" type="datetimeFigureOut">
              <a:rPr lang="es-ES" smtClean="0"/>
              <a:t>09/02/2024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BF403E2-EB93-4D24-B283-23610479FFA3}" type="datetimeFigureOut">
              <a:rPr lang="es-ES" smtClean="0"/>
              <a:t>09/02/2024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BF403E2-EB93-4D24-B283-23610479FFA3}" type="datetimeFigureOut">
              <a:rPr lang="es-ES" smtClean="0"/>
              <a:t>09/02/2024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
        <p:nvSpPr>
          <p:cNvPr id="9" name="Content Placeholder 8"/>
          <p:cNvSpPr>
            <a:spLocks noGrp="1"/>
          </p:cNvSpPr>
          <p:nvPr>
            <p:ph sz="quarter" idx="13"/>
          </p:nvPr>
        </p:nvSpPr>
        <p:spPr>
          <a:xfrm>
            <a:off x="487680" y="1600200"/>
            <a:ext cx="5388864" cy="452628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7" name="Date Placeholder 6"/>
          <p:cNvSpPr>
            <a:spLocks noGrp="1"/>
          </p:cNvSpPr>
          <p:nvPr>
            <p:ph type="dt" sz="half" idx="10"/>
          </p:nvPr>
        </p:nvSpPr>
        <p:spPr/>
        <p:txBody>
          <a:bodyPr/>
          <a:lstStyle/>
          <a:p>
            <a:fld id="{5BF403E2-EB93-4D24-B283-23610479FFA3}" type="datetimeFigureOut">
              <a:rPr lang="es-ES" smtClean="0"/>
              <a:t>09/02/2024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39CDEE6-7B6F-4595-B8B4-CC6AE23864D2}" type="slidenum">
              <a:rPr lang="es-ES" smtClean="0"/>
              <a:t>‹Nº›</a:t>
            </a:fld>
            <a:endParaRPr lang="es-ES"/>
          </a:p>
        </p:txBody>
      </p:sp>
      <p:sp>
        <p:nvSpPr>
          <p:cNvPr id="11" name="Content Placeholder 10"/>
          <p:cNvSpPr>
            <a:spLocks noGrp="1"/>
          </p:cNvSpPr>
          <p:nvPr>
            <p:ph sz="quarter" idx="13"/>
          </p:nvPr>
        </p:nvSpPr>
        <p:spPr>
          <a:xfrm>
            <a:off x="609600" y="2212848"/>
            <a:ext cx="5388864" cy="391363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BF403E2-EB93-4D24-B283-23610479FFA3}" type="datetimeFigureOut">
              <a:rPr lang="es-ES" smtClean="0"/>
              <a:t>09/02/2024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403E2-EB93-4D24-B283-23610479FFA3}" type="datetimeFigureOut">
              <a:rPr lang="es-ES" smtClean="0"/>
              <a:t>09/02/2024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BF403E2-EB93-4D24-B283-23610479FFA3}" type="datetimeFigureOut">
              <a:rPr lang="es-ES" smtClean="0"/>
              <a:t>09/02/2024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BF403E2-EB93-4D24-B283-23610479FFA3}" type="datetimeFigureOut">
              <a:rPr lang="es-ES" smtClean="0"/>
              <a:t>09/02/2024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BF403E2-EB93-4D24-B283-23610479FFA3}" type="datetimeFigureOut">
              <a:rPr lang="es-ES" smtClean="0"/>
              <a:t>09/02/2024</a:t>
            </a:fld>
            <a:endParaRPr lang="es-ES"/>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s-ES"/>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39CDEE6-7B6F-4595-B8B4-CC6AE23864D2}" type="slidenum">
              <a:rPr lang="es-ES" smtClean="0"/>
              <a:t>‹Nº›</a:t>
            </a:fld>
            <a:endParaRPr lang="es-ES"/>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n.wikipedia.org/wiki/File:Dollo's_law_of_irreversibility.sv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81.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 Id="rId9" Type="http://schemas.openxmlformats.org/officeDocument/2006/relationships/image" Target="../media/image42.png"/></Relationships>
</file>

<file path=ppt/slides/_rels/slide82.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oleObject" Target="../embeddings/oleObject15.bin"/><Relationship Id="rId26" Type="http://schemas.openxmlformats.org/officeDocument/2006/relationships/oleObject" Target="../embeddings/oleObject23.bin"/><Relationship Id="rId39" Type="http://schemas.openxmlformats.org/officeDocument/2006/relationships/oleObject" Target="../embeddings/oleObject34.bin"/><Relationship Id="rId21" Type="http://schemas.openxmlformats.org/officeDocument/2006/relationships/oleObject" Target="../embeddings/oleObject18.bin"/><Relationship Id="rId34" Type="http://schemas.openxmlformats.org/officeDocument/2006/relationships/oleObject" Target="../embeddings/oleObject29.bin"/><Relationship Id="rId42" Type="http://schemas.openxmlformats.org/officeDocument/2006/relationships/oleObject" Target="../embeddings/oleObject36.bin"/><Relationship Id="rId7"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oleObject" Target="../embeddings/oleObject13.bin"/><Relationship Id="rId20" Type="http://schemas.openxmlformats.org/officeDocument/2006/relationships/oleObject" Target="../embeddings/oleObject17.bin"/><Relationship Id="rId29" Type="http://schemas.openxmlformats.org/officeDocument/2006/relationships/image" Target="../media/image43.png"/><Relationship Id="rId41" Type="http://schemas.openxmlformats.org/officeDocument/2006/relationships/oleObject" Target="../embeddings/oleObject35.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9.bin"/><Relationship Id="rId24" Type="http://schemas.openxmlformats.org/officeDocument/2006/relationships/oleObject" Target="../embeddings/oleObject21.bin"/><Relationship Id="rId32" Type="http://schemas.openxmlformats.org/officeDocument/2006/relationships/oleObject" Target="../embeddings/oleObject27.bin"/><Relationship Id="rId37" Type="http://schemas.openxmlformats.org/officeDocument/2006/relationships/oleObject" Target="../embeddings/oleObject32.bin"/><Relationship Id="rId40" Type="http://schemas.openxmlformats.org/officeDocument/2006/relationships/image" Target="../media/image45.png"/><Relationship Id="rId5" Type="http://schemas.openxmlformats.org/officeDocument/2006/relationships/image" Target="../media/image39.wmf"/><Relationship Id="rId15" Type="http://schemas.openxmlformats.org/officeDocument/2006/relationships/oleObject" Target="../embeddings/oleObject12.bin"/><Relationship Id="rId23" Type="http://schemas.openxmlformats.org/officeDocument/2006/relationships/oleObject" Target="../embeddings/oleObject20.bin"/><Relationship Id="rId28" Type="http://schemas.openxmlformats.org/officeDocument/2006/relationships/oleObject" Target="../embeddings/oleObject25.bin"/><Relationship Id="rId36" Type="http://schemas.openxmlformats.org/officeDocument/2006/relationships/oleObject" Target="../embeddings/oleObject31.bin"/><Relationship Id="rId10" Type="http://schemas.openxmlformats.org/officeDocument/2006/relationships/oleObject" Target="../embeddings/oleObject8.bin"/><Relationship Id="rId19" Type="http://schemas.openxmlformats.org/officeDocument/2006/relationships/oleObject" Target="../embeddings/oleObject16.bin"/><Relationship Id="rId31" Type="http://schemas.openxmlformats.org/officeDocument/2006/relationships/image" Target="../media/image44.png"/><Relationship Id="rId44" Type="http://schemas.openxmlformats.org/officeDocument/2006/relationships/image" Target="../media/image46.png"/><Relationship Id="rId4" Type="http://schemas.openxmlformats.org/officeDocument/2006/relationships/oleObject" Target="../embeddings/oleObject4.bin"/><Relationship Id="rId9" Type="http://schemas.openxmlformats.org/officeDocument/2006/relationships/image" Target="../media/image41.wmf"/><Relationship Id="rId14" Type="http://schemas.openxmlformats.org/officeDocument/2006/relationships/oleObject" Target="../embeddings/oleObject11.bin"/><Relationship Id="rId22" Type="http://schemas.openxmlformats.org/officeDocument/2006/relationships/oleObject" Target="../embeddings/oleObject19.bin"/><Relationship Id="rId27" Type="http://schemas.openxmlformats.org/officeDocument/2006/relationships/oleObject" Target="../embeddings/oleObject24.bin"/><Relationship Id="rId30" Type="http://schemas.openxmlformats.org/officeDocument/2006/relationships/oleObject" Target="../embeddings/oleObject26.bin"/><Relationship Id="rId35" Type="http://schemas.openxmlformats.org/officeDocument/2006/relationships/oleObject" Target="../embeddings/oleObject30.bin"/><Relationship Id="rId43" Type="http://schemas.openxmlformats.org/officeDocument/2006/relationships/oleObject" Target="../embeddings/oleObject37.bin"/><Relationship Id="rId8" Type="http://schemas.openxmlformats.org/officeDocument/2006/relationships/oleObject" Target="../embeddings/oleObject7.bin"/><Relationship Id="rId3" Type="http://schemas.openxmlformats.org/officeDocument/2006/relationships/notesSlide" Target="../notesSlides/notesSlide79.xml"/><Relationship Id="rId12" Type="http://schemas.openxmlformats.org/officeDocument/2006/relationships/image" Target="../media/image40.wmf"/><Relationship Id="rId17" Type="http://schemas.openxmlformats.org/officeDocument/2006/relationships/oleObject" Target="../embeddings/oleObject14.bin"/><Relationship Id="rId25" Type="http://schemas.openxmlformats.org/officeDocument/2006/relationships/oleObject" Target="../embeddings/oleObject22.bin"/><Relationship Id="rId33" Type="http://schemas.openxmlformats.org/officeDocument/2006/relationships/oleObject" Target="../embeddings/oleObject28.bin"/><Relationship Id="rId38" Type="http://schemas.openxmlformats.org/officeDocument/2006/relationships/oleObject" Target="../embeddings/oleObject33.bin"/></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gif"/><Relationship Id="rId4" Type="http://schemas.openxmlformats.org/officeDocument/2006/relationships/image" Target="../media/image76.jpe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9.1</a:t>
            </a:r>
            <a:endParaRPr lang="es-ES" dirty="0"/>
          </a:p>
        </p:txBody>
      </p:sp>
      <p:sp>
        <p:nvSpPr>
          <p:cNvPr id="3" name="Subtitle 2"/>
          <p:cNvSpPr>
            <a:spLocks noGrp="1"/>
          </p:cNvSpPr>
          <p:nvPr>
            <p:ph type="subTitle" idx="1"/>
          </p:nvPr>
        </p:nvSpPr>
        <p:spPr/>
        <p:txBody>
          <a:bodyPr/>
          <a:lstStyle/>
          <a:p>
            <a:r>
              <a:rPr lang="en-US" dirty="0"/>
              <a:t>Distance based methods for tree inference</a:t>
            </a:r>
            <a:endParaRPr lang="es-ES" dirty="0"/>
          </a:p>
        </p:txBody>
      </p:sp>
      <p:sp>
        <p:nvSpPr>
          <p:cNvPr id="4" name="3 Rectángulo"/>
          <p:cNvSpPr/>
          <p:nvPr/>
        </p:nvSpPr>
        <p:spPr>
          <a:xfrm>
            <a:off x="2614101" y="2466243"/>
            <a:ext cx="7187360" cy="830997"/>
          </a:xfrm>
          <a:prstGeom prst="rect">
            <a:avLst/>
          </a:prstGeom>
          <a:solidFill>
            <a:schemeClr val="tx2">
              <a:lumMod val="20000"/>
              <a:lumOff val="80000"/>
            </a:schemeClr>
          </a:solidFill>
          <a:ln>
            <a:noFill/>
          </a:ln>
          <a:effectLst>
            <a:outerShdw blurRad="57785" dist="33020" dir="3180000" algn="ctr">
              <a:srgbClr val="000000">
                <a:alpha val="30000"/>
              </a:srgbClr>
            </a:outerShdw>
            <a:softEdge rad="12700"/>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GB" sz="2400" b="1" dirty="0">
                <a:solidFill>
                  <a:schemeClr val="accent2"/>
                </a:solidFill>
              </a:rPr>
              <a:t>CLUSTERING METHODS AND ALGORITHMS IN GENOMICS AND EVOLUTION</a:t>
            </a:r>
            <a:endParaRPr lang="en-US" sz="2400" dirty="0">
              <a:solidFill>
                <a:schemeClr val="accent2"/>
              </a:solidFill>
            </a:endParaRPr>
          </a:p>
        </p:txBody>
      </p:sp>
      <p:sp>
        <p:nvSpPr>
          <p:cNvPr id="5" name="4 Rectángulo"/>
          <p:cNvSpPr/>
          <p:nvPr/>
        </p:nvSpPr>
        <p:spPr>
          <a:xfrm>
            <a:off x="0" y="-6712"/>
            <a:ext cx="5029200" cy="36933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en-US" b="1" cap="all" dirty="0">
                <a:solidFill>
                  <a:srgbClr val="001489"/>
                </a:solidFill>
                <a:latin typeface="Lato"/>
              </a:rPr>
              <a:t>Bachelors degree in bioinformatics</a:t>
            </a:r>
            <a:endParaRPr lang="en-US" dirty="0"/>
          </a:p>
        </p:txBody>
      </p:sp>
      <p:pic>
        <p:nvPicPr>
          <p:cNvPr id="6" name="image2.png"/>
          <p:cNvPicPr/>
          <p:nvPr/>
        </p:nvPicPr>
        <p:blipFill>
          <a:blip r:embed="rId3"/>
          <a:srcRect/>
          <a:stretch>
            <a:fillRect/>
          </a:stretch>
        </p:blipFill>
        <p:spPr>
          <a:xfrm>
            <a:off x="10765790" y="0"/>
            <a:ext cx="1426210" cy="56261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7" name="CuadroTexto 10"/>
          <p:cNvSpPr txBox="1"/>
          <p:nvPr/>
        </p:nvSpPr>
        <p:spPr>
          <a:xfrm>
            <a:off x="4521208" y="6522471"/>
            <a:ext cx="2640743" cy="338554"/>
          </a:xfrm>
          <a:prstGeom prst="rect">
            <a:avLst/>
          </a:prstGeom>
          <a:noFill/>
        </p:spPr>
        <p:txBody>
          <a:bodyPr wrap="square" rtlCol="0">
            <a:spAutoFit/>
          </a:bodyPr>
          <a:lstStyle/>
          <a:p>
            <a:pPr algn="r"/>
            <a:r>
              <a:rPr lang="en-GB" sz="1600" b="1" dirty="0">
                <a:solidFill>
                  <a:schemeClr val="bg2">
                    <a:lumMod val="10000"/>
                  </a:schemeClr>
                </a:solidFill>
                <a:latin typeface="+mj-lt"/>
              </a:rPr>
              <a:t>Course 2023-2024</a:t>
            </a:r>
          </a:p>
        </p:txBody>
      </p:sp>
    </p:spTree>
    <p:extLst>
      <p:ext uri="{BB962C8B-B14F-4D97-AF65-F5344CB8AC3E}">
        <p14:creationId xmlns:p14="http://schemas.microsoft.com/office/powerpoint/2010/main" val="264977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954107"/>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4. Set </a:t>
            </a:r>
            <a:r>
              <a:rPr lang="en-US" sz="2800" i="1" dirty="0" err="1">
                <a:latin typeface="+mj-lt"/>
              </a:rPr>
              <a:t>LimbLength</a:t>
            </a:r>
            <a:r>
              <a:rPr lang="en-US" sz="2800" i="1" dirty="0">
                <a:latin typeface="+mj-lt"/>
              </a:rPr>
              <a:t>(</a:t>
            </a:r>
            <a:r>
              <a:rPr lang="en-US" sz="2800" i="1" dirty="0" err="1">
                <a:latin typeface="+mj-lt"/>
              </a:rPr>
              <a:t>i</a:t>
            </a:r>
            <a:r>
              <a:rPr lang="en-US" sz="2800" i="1" dirty="0">
                <a:latin typeface="+mj-lt"/>
              </a:rPr>
              <a:t>)</a:t>
            </a:r>
            <a:r>
              <a:rPr lang="en-US" sz="2800" dirty="0">
                <a:latin typeface="+mj-lt"/>
              </a:rPr>
              <a:t> equal to ½(</a:t>
            </a:r>
            <a:r>
              <a:rPr lang="en-US" sz="2800" i="1" dirty="0" err="1">
                <a:latin typeface="+mj-lt"/>
              </a:rPr>
              <a:t>D</a:t>
            </a:r>
            <a:r>
              <a:rPr lang="en-US" sz="2800" i="1" baseline="-25000" dirty="0" err="1">
                <a:latin typeface="+mj-lt"/>
              </a:rPr>
              <a:t>i,j</a:t>
            </a:r>
            <a:r>
              <a:rPr lang="en-US" sz="2800" dirty="0">
                <a:latin typeface="+mj-lt"/>
              </a:rPr>
              <a:t> </a:t>
            </a:r>
            <a:r>
              <a:rPr lang="en-US" sz="2800" i="1" dirty="0">
                <a:latin typeface="+mj-lt"/>
              </a:rPr>
              <a:t>+ ∆</a:t>
            </a:r>
            <a:r>
              <a:rPr lang="en-US" sz="2800" i="1" baseline="-25000" dirty="0" err="1">
                <a:latin typeface="+mj-lt"/>
              </a:rPr>
              <a:t>i,j</a:t>
            </a:r>
            <a:r>
              <a:rPr lang="en-US" sz="2800" i="1" baseline="-25000" dirty="0">
                <a:latin typeface="+mj-lt"/>
              </a:rPr>
              <a:t> </a:t>
            </a:r>
            <a:r>
              <a:rPr lang="en-US" sz="2800" dirty="0">
                <a:latin typeface="+mj-lt"/>
              </a:rPr>
              <a:t>) and </a:t>
            </a:r>
            <a:r>
              <a:rPr lang="en-US" sz="2800" i="1" dirty="0" err="1">
                <a:latin typeface="+mj-lt"/>
              </a:rPr>
              <a:t>LimbLength</a:t>
            </a:r>
            <a:r>
              <a:rPr lang="en-US" sz="2800" i="1" dirty="0">
                <a:latin typeface="+mj-lt"/>
              </a:rPr>
              <a:t>(j) equal to </a:t>
            </a:r>
            <a:r>
              <a:rPr lang="en-US" sz="2800" dirty="0">
                <a:latin typeface="+mj-lt"/>
              </a:rPr>
              <a:t>½</a:t>
            </a:r>
            <a:r>
              <a:rPr lang="en-US" sz="2800" dirty="0"/>
              <a:t>(</a:t>
            </a:r>
            <a:r>
              <a:rPr lang="en-US" sz="2800" i="1" dirty="0" err="1"/>
              <a:t>D</a:t>
            </a:r>
            <a:r>
              <a:rPr lang="en-US" sz="2800" i="1" baseline="-25000" dirty="0" err="1"/>
              <a:t>i,j</a:t>
            </a:r>
            <a:r>
              <a:rPr lang="en-US" sz="2800" dirty="0"/>
              <a:t> - </a:t>
            </a:r>
            <a:r>
              <a:rPr lang="en-US" sz="2800" i="1" dirty="0"/>
              <a:t>∆</a:t>
            </a:r>
            <a:r>
              <a:rPr lang="en-US" sz="2800" i="1" baseline="-25000" dirty="0" err="1"/>
              <a:t>i,j</a:t>
            </a:r>
            <a:r>
              <a:rPr lang="en-US" sz="2800" i="1" baseline="-25000" dirty="0"/>
              <a:t> </a:t>
            </a:r>
            <a:r>
              <a:rPr lang="en-US" sz="2800" dirty="0"/>
              <a:t>). </a:t>
            </a:r>
            <a:endParaRPr lang="en-US" sz="2800" baseline="-25000" dirty="0">
              <a:latin typeface="+mj-lt"/>
            </a:endParaRPr>
          </a:p>
        </p:txBody>
      </p:sp>
      <p:sp>
        <p:nvSpPr>
          <p:cNvPr id="17" name="16 CuadroTexto"/>
          <p:cNvSpPr txBox="1"/>
          <p:nvPr/>
        </p:nvSpPr>
        <p:spPr>
          <a:xfrm>
            <a:off x="2697338" y="2433088"/>
            <a:ext cx="463588" cy="523220"/>
          </a:xfrm>
          <a:prstGeom prst="rect">
            <a:avLst/>
          </a:prstGeom>
          <a:noFill/>
        </p:spPr>
        <p:txBody>
          <a:bodyPr wrap="none" rtlCol="0">
            <a:spAutoFit/>
          </a:bodyPr>
          <a:lstStyle/>
          <a:p>
            <a:r>
              <a:rPr lang="en-US" sz="2800" b="1" i="1"/>
              <a:t>D</a:t>
            </a:r>
            <a:endParaRPr lang="en-US" sz="2800" b="1" i="1" dirty="0"/>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b="0" dirty="0">
                          <a:solidFill>
                            <a:schemeClr val="tx1"/>
                          </a:solidFill>
                        </a:rPr>
                        <a:t>56</a:t>
                      </a:r>
                    </a:p>
                  </a:txBody>
                  <a:tcPr/>
                </a:tc>
                <a:extLst>
                  <a:ext uri="{0D108BD9-81ED-4DB2-BD59-A6C34878D82A}">
                    <a16:rowId xmlns:a16="http://schemas.microsoft.com/office/drawing/2014/main" val="10000"/>
                  </a:ext>
                </a:extLst>
              </a:tr>
              <a:tr h="399933">
                <a:tc>
                  <a:txBody>
                    <a:bodyPr/>
                    <a:lstStyle/>
                    <a:p>
                      <a:r>
                        <a:rPr lang="en-US" sz="2200" b="0" dirty="0">
                          <a:solidFill>
                            <a:schemeClr val="tx1"/>
                          </a:solidFill>
                        </a:rPr>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
        <p:nvSpPr>
          <p:cNvPr id="3" name="2 Rectángulo"/>
          <p:cNvSpPr/>
          <p:nvPr/>
        </p:nvSpPr>
        <p:spPr>
          <a:xfrm>
            <a:off x="8938447" y="2734267"/>
            <a:ext cx="2925801" cy="461665"/>
          </a:xfrm>
          <a:prstGeom prst="rect">
            <a:avLst/>
          </a:prstGeom>
        </p:spPr>
        <p:txBody>
          <a:bodyPr wrap="none">
            <a:spAutoFit/>
          </a:bodyPr>
          <a:lstStyle/>
          <a:p>
            <a:r>
              <a:rPr lang="en-US" sz="2400" b="1" i="1" dirty="0"/>
              <a:t>∆</a:t>
            </a:r>
            <a:r>
              <a:rPr lang="en-US" sz="2400" b="1" i="1" baseline="-25000" dirty="0" err="1"/>
              <a:t>i,j</a:t>
            </a:r>
            <a:r>
              <a:rPr lang="en-US" sz="2400" b="1" i="1" baseline="-25000" dirty="0"/>
              <a:t>  </a:t>
            </a:r>
            <a:r>
              <a:rPr lang="en-US" sz="2400" dirty="0"/>
              <a:t>= (56-38)/(4-2)= 9</a:t>
            </a:r>
          </a:p>
        </p:txBody>
      </p:sp>
      <p:graphicFrame>
        <p:nvGraphicFramePr>
          <p:cNvPr id="9" name="5 Marcador de contenido"/>
          <p:cNvGraphicFramePr>
            <a:graphicFrameLocks noGrp="1"/>
          </p:cNvGraphicFramePr>
          <p:nvPr>
            <p:ph idx="1"/>
          </p:nvPr>
        </p:nvGraphicFramePr>
        <p:xfrm>
          <a:off x="3407364" y="1622034"/>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b="1" dirty="0">
                          <a:solidFill>
                            <a:srgbClr val="C00000"/>
                          </a:solidFill>
                        </a:rPr>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Rectángulo"/>
          <p:cNvSpPr/>
          <p:nvPr/>
        </p:nvSpPr>
        <p:spPr>
          <a:xfrm>
            <a:off x="2865951" y="4064205"/>
            <a:ext cx="5352747" cy="954107"/>
          </a:xfrm>
          <a:prstGeom prst="rect">
            <a:avLst/>
          </a:prstGeom>
        </p:spPr>
        <p:txBody>
          <a:bodyPr wrap="none">
            <a:spAutoFit/>
          </a:bodyPr>
          <a:lstStyle/>
          <a:p>
            <a:r>
              <a:rPr lang="en-US" sz="2800" i="1" dirty="0" err="1">
                <a:solidFill>
                  <a:prstClr val="black"/>
                </a:solidFill>
                <a:latin typeface="Century Gothic"/>
              </a:rPr>
              <a:t>LimbLength</a:t>
            </a:r>
            <a:r>
              <a:rPr lang="en-US" sz="2800" i="1" dirty="0">
                <a:solidFill>
                  <a:prstClr val="black"/>
                </a:solidFill>
                <a:latin typeface="Century Gothic"/>
              </a:rPr>
              <a:t>(</a:t>
            </a:r>
            <a:r>
              <a:rPr lang="en-US" sz="2800" i="1" dirty="0" err="1">
                <a:solidFill>
                  <a:prstClr val="black"/>
                </a:solidFill>
                <a:latin typeface="Century Gothic"/>
              </a:rPr>
              <a:t>i</a:t>
            </a:r>
            <a:r>
              <a:rPr lang="en-US" sz="2800" i="1" dirty="0">
                <a:solidFill>
                  <a:prstClr val="black"/>
                </a:solidFill>
                <a:latin typeface="Century Gothic"/>
              </a:rPr>
              <a:t>)</a:t>
            </a:r>
            <a:r>
              <a:rPr lang="en-US" sz="2800" dirty="0">
                <a:solidFill>
                  <a:prstClr val="black"/>
                </a:solidFill>
                <a:latin typeface="Century Gothic"/>
              </a:rPr>
              <a:t> = ½(13 + 9) = 11</a:t>
            </a:r>
          </a:p>
          <a:p>
            <a:pPr lvl="0"/>
            <a:r>
              <a:rPr lang="en-US" sz="2800" i="1" dirty="0" err="1">
                <a:solidFill>
                  <a:prstClr val="black"/>
                </a:solidFill>
                <a:latin typeface="Century Gothic"/>
              </a:rPr>
              <a:t>LimbLength</a:t>
            </a:r>
            <a:r>
              <a:rPr lang="en-US" sz="2800" i="1" dirty="0">
                <a:solidFill>
                  <a:prstClr val="black"/>
                </a:solidFill>
                <a:latin typeface="Century Gothic"/>
              </a:rPr>
              <a:t>(j)</a:t>
            </a:r>
            <a:r>
              <a:rPr lang="en-US" sz="2800" dirty="0">
                <a:solidFill>
                  <a:prstClr val="black"/>
                </a:solidFill>
                <a:latin typeface="Century Gothic"/>
              </a:rPr>
              <a:t> = ½(13 - 9) = 2</a:t>
            </a:r>
            <a:endParaRPr lang="en-US" dirty="0"/>
          </a:p>
        </p:txBody>
      </p:sp>
    </p:spTree>
    <p:extLst>
      <p:ext uri="{BB962C8B-B14F-4D97-AF65-F5344CB8AC3E}">
        <p14:creationId xmlns:p14="http://schemas.microsoft.com/office/powerpoint/2010/main" val="281529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1384995"/>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5. Form a matrix D’ by removing </a:t>
            </a:r>
            <a:r>
              <a:rPr lang="en-US" sz="2800" dirty="0" err="1">
                <a:latin typeface="+mj-lt"/>
              </a:rPr>
              <a:t>i-th</a:t>
            </a:r>
            <a:r>
              <a:rPr lang="en-US" sz="2800" dirty="0">
                <a:latin typeface="+mj-lt"/>
              </a:rPr>
              <a:t> and j-</a:t>
            </a:r>
            <a:r>
              <a:rPr lang="en-US" sz="2800" dirty="0" err="1">
                <a:latin typeface="+mj-lt"/>
              </a:rPr>
              <a:t>th</a:t>
            </a:r>
            <a:r>
              <a:rPr lang="en-US" sz="2800" dirty="0">
                <a:latin typeface="+mj-lt"/>
              </a:rPr>
              <a:t> row/column from D and adding an m-</a:t>
            </a:r>
            <a:r>
              <a:rPr lang="en-US" sz="2800" dirty="0" err="1">
                <a:latin typeface="+mj-lt"/>
              </a:rPr>
              <a:t>th</a:t>
            </a:r>
            <a:r>
              <a:rPr lang="en-US" sz="2800" dirty="0">
                <a:latin typeface="+mj-lt"/>
              </a:rPr>
              <a:t> row/column such that for any </a:t>
            </a:r>
            <a:r>
              <a:rPr lang="en-US" sz="2800" i="1" dirty="0">
                <a:latin typeface="+mj-lt"/>
              </a:rPr>
              <a:t>k</a:t>
            </a:r>
            <a:r>
              <a:rPr lang="en-US" sz="2800" dirty="0">
                <a:latin typeface="+mj-lt"/>
              </a:rPr>
              <a:t>, </a:t>
            </a:r>
            <a:r>
              <a:rPr lang="en-US" sz="2800" i="1" dirty="0" err="1">
                <a:latin typeface="+mj-lt"/>
              </a:rPr>
              <a:t>D</a:t>
            </a:r>
            <a:r>
              <a:rPr lang="en-US" sz="2800" i="1" baseline="-25000" dirty="0" err="1">
                <a:latin typeface="+mj-lt"/>
              </a:rPr>
              <a:t>k,m</a:t>
            </a:r>
            <a:r>
              <a:rPr lang="en-US" sz="2800" dirty="0">
                <a:latin typeface="+mj-lt"/>
              </a:rPr>
              <a:t> = </a:t>
            </a:r>
            <a:r>
              <a:rPr lang="en-US" sz="2800" dirty="0"/>
              <a:t>(</a:t>
            </a:r>
            <a:r>
              <a:rPr lang="en-US" sz="2800" i="1" dirty="0" err="1"/>
              <a:t>D</a:t>
            </a:r>
            <a:r>
              <a:rPr lang="en-US" sz="2800" i="1" baseline="-25000" dirty="0" err="1"/>
              <a:t>i,k</a:t>
            </a:r>
            <a:r>
              <a:rPr lang="en-US" sz="2800" i="1" baseline="-25000" dirty="0"/>
              <a:t> </a:t>
            </a:r>
            <a:r>
              <a:rPr lang="en-US" sz="2800" i="1" dirty="0"/>
              <a:t> + </a:t>
            </a:r>
            <a:r>
              <a:rPr lang="en-US" sz="2800" i="1" dirty="0" err="1"/>
              <a:t>D</a:t>
            </a:r>
            <a:r>
              <a:rPr lang="en-US" sz="2800" i="1" baseline="-25000" dirty="0" err="1"/>
              <a:t>j,k</a:t>
            </a:r>
            <a:r>
              <a:rPr lang="en-US" sz="2800" dirty="0"/>
              <a:t> - </a:t>
            </a:r>
            <a:r>
              <a:rPr lang="en-US" sz="2800" i="1" dirty="0" err="1"/>
              <a:t>D</a:t>
            </a:r>
            <a:r>
              <a:rPr lang="en-US" sz="2800" i="1" baseline="-25000" dirty="0" err="1"/>
              <a:t>i,j</a:t>
            </a:r>
            <a:r>
              <a:rPr lang="en-US" sz="2800" dirty="0"/>
              <a:t>)/2. </a:t>
            </a:r>
            <a:endParaRPr lang="en-US" sz="2800" baseline="-25000" dirty="0">
              <a:latin typeface="+mj-lt"/>
            </a:endParaRPr>
          </a:p>
        </p:txBody>
      </p:sp>
      <p:sp>
        <p:nvSpPr>
          <p:cNvPr id="17" name="16 CuadroTexto"/>
          <p:cNvSpPr txBox="1"/>
          <p:nvPr/>
        </p:nvSpPr>
        <p:spPr>
          <a:xfrm>
            <a:off x="2697338" y="2433088"/>
            <a:ext cx="562975" cy="523220"/>
          </a:xfrm>
          <a:prstGeom prst="rect">
            <a:avLst/>
          </a:prstGeom>
          <a:noFill/>
        </p:spPr>
        <p:txBody>
          <a:bodyPr wrap="none" rtlCol="0">
            <a:spAutoFit/>
          </a:bodyPr>
          <a:lstStyle/>
          <a:p>
            <a:r>
              <a:rPr lang="en-US" sz="2800" b="1" i="1" dirty="0"/>
              <a:t>D’</a:t>
            </a:r>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b="0" dirty="0">
                          <a:solidFill>
                            <a:schemeClr val="tx1"/>
                          </a:solidFill>
                        </a:rPr>
                        <a:t>21</a:t>
                      </a:r>
                    </a:p>
                  </a:txBody>
                  <a:tcPr/>
                </a:tc>
                <a:extLst>
                  <a:ext uri="{0D108BD9-81ED-4DB2-BD59-A6C34878D82A}">
                    <a16:rowId xmlns:a16="http://schemas.microsoft.com/office/drawing/2014/main" val="10000"/>
                  </a:ext>
                </a:extLst>
              </a:tr>
              <a:tr h="399933">
                <a:tc>
                  <a:txBody>
                    <a:bodyPr/>
                    <a:lstStyle/>
                    <a:p>
                      <a:r>
                        <a:rPr lang="en-US" sz="2200" b="0" dirty="0">
                          <a:solidFill>
                            <a:schemeClr val="tx1"/>
                          </a:solidFill>
                        </a:rPr>
                        <a:t>23</a:t>
                      </a:r>
                    </a:p>
                  </a:txBody>
                  <a:tcPr/>
                </a:tc>
                <a:extLst>
                  <a:ext uri="{0D108BD9-81ED-4DB2-BD59-A6C34878D82A}">
                    <a16:rowId xmlns:a16="http://schemas.microsoft.com/office/drawing/2014/main" val="10001"/>
                  </a:ext>
                </a:extLst>
              </a:tr>
              <a:tr h="370840">
                <a:tc>
                  <a:txBody>
                    <a:bodyPr/>
                    <a:lstStyle/>
                    <a:p>
                      <a:r>
                        <a:rPr lang="en-US" sz="2200" dirty="0"/>
                        <a:t>24</a:t>
                      </a:r>
                    </a:p>
                  </a:txBody>
                  <a:tcPr/>
                </a:tc>
                <a:extLst>
                  <a:ext uri="{0D108BD9-81ED-4DB2-BD59-A6C34878D82A}">
                    <a16:rowId xmlns:a16="http://schemas.microsoft.com/office/drawing/2014/main" val="10002"/>
                  </a:ext>
                </a:extLst>
              </a:tr>
              <a:tr h="370840">
                <a:tc>
                  <a:txBody>
                    <a:bodyPr/>
                    <a:lstStyle/>
                    <a:p>
                      <a:endParaRPr lang="en-US" sz="2200" dirty="0"/>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graphicFrame>
        <p:nvGraphicFramePr>
          <p:cNvPr id="9" name="5 Marcador de contenido"/>
          <p:cNvGraphicFramePr>
            <a:graphicFrameLocks noGrp="1"/>
          </p:cNvGraphicFramePr>
          <p:nvPr>
            <p:ph idx="1"/>
          </p:nvPr>
        </p:nvGraphicFramePr>
        <p:xfrm>
          <a:off x="3407364" y="1622034"/>
          <a:ext cx="1955169" cy="18288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67224">
                  <a:extLst>
                    <a:ext uri="{9D8B030D-6E8A-4147-A177-3AD203B41FA5}">
                      <a16:colId xmlns:a16="http://schemas.microsoft.com/office/drawing/2014/main" val="20001"/>
                    </a:ext>
                  </a:extLst>
                </a:gridCol>
                <a:gridCol w="491860">
                  <a:extLst>
                    <a:ext uri="{9D8B030D-6E8A-4147-A177-3AD203B41FA5}">
                      <a16:colId xmlns:a16="http://schemas.microsoft.com/office/drawing/2014/main" val="20002"/>
                    </a:ext>
                  </a:extLst>
                </a:gridCol>
                <a:gridCol w="491924">
                  <a:extLst>
                    <a:ext uri="{9D8B030D-6E8A-4147-A177-3AD203B41FA5}">
                      <a16:colId xmlns:a16="http://schemas.microsoft.com/office/drawing/2014/main" val="20003"/>
                    </a:ext>
                  </a:extLst>
                </a:gridCol>
              </a:tblGrid>
              <a:tr h="370840">
                <a:tc>
                  <a:txBody>
                    <a:bodyPr/>
                    <a:lstStyle/>
                    <a:p>
                      <a:endParaRPr lang="en-US" sz="2400" dirty="0"/>
                    </a:p>
                  </a:txBody>
                  <a:tcPr/>
                </a:tc>
                <a:tc>
                  <a:txBody>
                    <a:bodyPr/>
                    <a:lstStyle/>
                    <a:p>
                      <a:r>
                        <a:rPr lang="en-US" sz="2400" b="1" i="1" dirty="0"/>
                        <a:t>m</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a:t>m</a:t>
                      </a:r>
                    </a:p>
                  </a:txBody>
                  <a:tcPr/>
                </a:tc>
                <a:tc>
                  <a:txBody>
                    <a:bodyPr/>
                    <a:lstStyle/>
                    <a:p>
                      <a:r>
                        <a:rPr lang="en-US" sz="2400" dirty="0"/>
                        <a:t>0</a:t>
                      </a:r>
                    </a:p>
                  </a:txBody>
                  <a:tcPr/>
                </a:tc>
                <a:tc>
                  <a:txBody>
                    <a:bodyPr/>
                    <a:lstStyle/>
                    <a:p>
                      <a:r>
                        <a:rPr lang="en-US" sz="2400" dirty="0"/>
                        <a:t>10</a:t>
                      </a:r>
                    </a:p>
                  </a:txBody>
                  <a:tcPr/>
                </a:tc>
                <a:tc>
                  <a:txBody>
                    <a:bodyPr/>
                    <a:lstStyle/>
                    <a:p>
                      <a:r>
                        <a:rPr lang="en-US" sz="2400" dirty="0"/>
                        <a:t>11</a:t>
                      </a:r>
                    </a:p>
                  </a:txBody>
                  <a:tcPr/>
                </a:tc>
                <a:extLst>
                  <a:ext uri="{0D108BD9-81ED-4DB2-BD59-A6C34878D82A}">
                    <a16:rowId xmlns:a16="http://schemas.microsoft.com/office/drawing/2014/main" val="10001"/>
                  </a:ext>
                </a:extLst>
              </a:tr>
              <a:tr h="370840">
                <a:tc>
                  <a:txBody>
                    <a:bodyPr/>
                    <a:lstStyle/>
                    <a:p>
                      <a:r>
                        <a:rPr lang="en-US" sz="2400" b="1" i="1" dirty="0"/>
                        <a:t>k</a:t>
                      </a:r>
                    </a:p>
                  </a:txBody>
                  <a:tcPr/>
                </a:tc>
                <a:tc>
                  <a:txBody>
                    <a:bodyPr/>
                    <a:lstStyle/>
                    <a:p>
                      <a:r>
                        <a:rPr lang="en-US" sz="2400" dirty="0"/>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l</a:t>
                      </a:r>
                    </a:p>
                  </a:txBody>
                  <a:tcPr/>
                </a:tc>
                <a:tc>
                  <a:txBody>
                    <a:bodyPr/>
                    <a:lstStyle/>
                    <a:p>
                      <a:r>
                        <a:rPr lang="en-US" sz="2400" dirty="0"/>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588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6. Apply Neighbor-Joining to </a:t>
            </a:r>
            <a:r>
              <a:rPr lang="en-US" sz="2800" i="1" dirty="0">
                <a:latin typeface="+mj-lt"/>
              </a:rPr>
              <a:t>D</a:t>
            </a:r>
            <a:r>
              <a:rPr lang="en-US" sz="2800" i="1" baseline="30000" dirty="0">
                <a:latin typeface="+mj-lt"/>
              </a:rPr>
              <a:t>’ </a:t>
            </a:r>
            <a:r>
              <a:rPr lang="en-US" sz="2800" dirty="0">
                <a:latin typeface="+mj-lt"/>
              </a:rPr>
              <a:t>to obtain </a:t>
            </a:r>
            <a:r>
              <a:rPr lang="en-US" sz="2800" i="1" dirty="0">
                <a:latin typeface="+mj-lt"/>
              </a:rPr>
              <a:t>Tree(D’)</a:t>
            </a:r>
            <a:r>
              <a:rPr lang="en-US" sz="2800" dirty="0"/>
              <a:t>. </a:t>
            </a:r>
            <a:endParaRPr lang="en-US" sz="2800" baseline="-25000" dirty="0">
              <a:latin typeface="+mj-lt"/>
            </a:endParaRPr>
          </a:p>
        </p:txBody>
      </p:sp>
      <p:sp>
        <p:nvSpPr>
          <p:cNvPr id="17" name="16 CuadroTexto"/>
          <p:cNvSpPr txBox="1"/>
          <p:nvPr/>
        </p:nvSpPr>
        <p:spPr>
          <a:xfrm>
            <a:off x="2697338" y="2433088"/>
            <a:ext cx="562975" cy="523220"/>
          </a:xfrm>
          <a:prstGeom prst="rect">
            <a:avLst/>
          </a:prstGeom>
          <a:noFill/>
        </p:spPr>
        <p:txBody>
          <a:bodyPr wrap="none" rtlCol="0">
            <a:spAutoFit/>
          </a:bodyPr>
          <a:lstStyle/>
          <a:p>
            <a:r>
              <a:rPr lang="en-US" sz="2800" b="1" i="1" dirty="0"/>
              <a:t>D’</a:t>
            </a:r>
          </a:p>
        </p:txBody>
      </p:sp>
      <p:graphicFrame>
        <p:nvGraphicFramePr>
          <p:cNvPr id="9" name="5 Marcador de contenido"/>
          <p:cNvGraphicFramePr>
            <a:graphicFrameLocks noGrp="1"/>
          </p:cNvGraphicFramePr>
          <p:nvPr>
            <p:ph idx="1"/>
          </p:nvPr>
        </p:nvGraphicFramePr>
        <p:xfrm>
          <a:off x="3407364" y="1622034"/>
          <a:ext cx="1955169" cy="18288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67224">
                  <a:extLst>
                    <a:ext uri="{9D8B030D-6E8A-4147-A177-3AD203B41FA5}">
                      <a16:colId xmlns:a16="http://schemas.microsoft.com/office/drawing/2014/main" val="20001"/>
                    </a:ext>
                  </a:extLst>
                </a:gridCol>
                <a:gridCol w="491860">
                  <a:extLst>
                    <a:ext uri="{9D8B030D-6E8A-4147-A177-3AD203B41FA5}">
                      <a16:colId xmlns:a16="http://schemas.microsoft.com/office/drawing/2014/main" val="20002"/>
                    </a:ext>
                  </a:extLst>
                </a:gridCol>
                <a:gridCol w="491924">
                  <a:extLst>
                    <a:ext uri="{9D8B030D-6E8A-4147-A177-3AD203B41FA5}">
                      <a16:colId xmlns:a16="http://schemas.microsoft.com/office/drawing/2014/main" val="20003"/>
                    </a:ext>
                  </a:extLst>
                </a:gridCol>
              </a:tblGrid>
              <a:tr h="370840">
                <a:tc>
                  <a:txBody>
                    <a:bodyPr/>
                    <a:lstStyle/>
                    <a:p>
                      <a:endParaRPr lang="en-US" sz="2400" dirty="0"/>
                    </a:p>
                  </a:txBody>
                  <a:tcPr/>
                </a:tc>
                <a:tc>
                  <a:txBody>
                    <a:bodyPr/>
                    <a:lstStyle/>
                    <a:p>
                      <a:r>
                        <a:rPr lang="en-US" sz="2400" b="1" i="1" dirty="0"/>
                        <a:t>m</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a:t>m</a:t>
                      </a:r>
                    </a:p>
                  </a:txBody>
                  <a:tcPr/>
                </a:tc>
                <a:tc>
                  <a:txBody>
                    <a:bodyPr/>
                    <a:lstStyle/>
                    <a:p>
                      <a:r>
                        <a:rPr lang="en-US" sz="2400" dirty="0"/>
                        <a:t>0</a:t>
                      </a:r>
                    </a:p>
                  </a:txBody>
                  <a:tcPr/>
                </a:tc>
                <a:tc>
                  <a:txBody>
                    <a:bodyPr/>
                    <a:lstStyle/>
                    <a:p>
                      <a:r>
                        <a:rPr lang="en-US" sz="2400" dirty="0"/>
                        <a:t>10</a:t>
                      </a:r>
                    </a:p>
                  </a:txBody>
                  <a:tcPr/>
                </a:tc>
                <a:tc>
                  <a:txBody>
                    <a:bodyPr/>
                    <a:lstStyle/>
                    <a:p>
                      <a:r>
                        <a:rPr lang="en-US" sz="2400" dirty="0"/>
                        <a:t>11</a:t>
                      </a:r>
                    </a:p>
                  </a:txBody>
                  <a:tcPr/>
                </a:tc>
                <a:extLst>
                  <a:ext uri="{0D108BD9-81ED-4DB2-BD59-A6C34878D82A}">
                    <a16:rowId xmlns:a16="http://schemas.microsoft.com/office/drawing/2014/main" val="10001"/>
                  </a:ext>
                </a:extLst>
              </a:tr>
              <a:tr h="370840">
                <a:tc>
                  <a:txBody>
                    <a:bodyPr/>
                    <a:lstStyle/>
                    <a:p>
                      <a:r>
                        <a:rPr lang="en-US" sz="2400" b="1" i="1" dirty="0"/>
                        <a:t>k</a:t>
                      </a:r>
                    </a:p>
                  </a:txBody>
                  <a:tcPr/>
                </a:tc>
                <a:tc>
                  <a:txBody>
                    <a:bodyPr/>
                    <a:lstStyle/>
                    <a:p>
                      <a:r>
                        <a:rPr lang="en-US" sz="2400" dirty="0"/>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l</a:t>
                      </a:r>
                    </a:p>
                  </a:txBody>
                  <a:tcPr/>
                </a:tc>
                <a:tc>
                  <a:txBody>
                    <a:bodyPr/>
                    <a:lstStyle/>
                    <a:p>
                      <a:r>
                        <a:rPr lang="en-US" sz="2400" dirty="0"/>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3"/>
                  </a:ext>
                </a:extLst>
              </a:tr>
            </a:tbl>
          </a:graphicData>
        </a:graphic>
      </p:graphicFrame>
      <p:grpSp>
        <p:nvGrpSpPr>
          <p:cNvPr id="8" name="7 Grupo"/>
          <p:cNvGrpSpPr/>
          <p:nvPr/>
        </p:nvGrpSpPr>
        <p:grpSpPr>
          <a:xfrm>
            <a:off x="6006021" y="2054075"/>
            <a:ext cx="4085486" cy="1348148"/>
            <a:chOff x="3985846" y="4103074"/>
            <a:chExt cx="4085486" cy="1348148"/>
          </a:xfrm>
        </p:grpSpPr>
        <p:sp>
          <p:nvSpPr>
            <p:cNvPr id="10" name="9 Elipse"/>
            <p:cNvSpPr/>
            <p:nvPr/>
          </p:nvSpPr>
          <p:spPr>
            <a:xfrm>
              <a:off x="3985846" y="4103075"/>
              <a:ext cx="281354" cy="293077"/>
            </a:xfrm>
            <a:prstGeom prst="ellipse">
              <a:avLst/>
            </a:pr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i</a:t>
              </a:r>
              <a:endParaRPr lang="en-US" i="1" dirty="0">
                <a:solidFill>
                  <a:schemeClr val="tx1"/>
                </a:solidFill>
              </a:endParaRPr>
            </a:p>
          </p:txBody>
        </p:sp>
        <p:sp>
          <p:nvSpPr>
            <p:cNvPr id="13" name="12 Elipse"/>
            <p:cNvSpPr/>
            <p:nvPr/>
          </p:nvSpPr>
          <p:spPr>
            <a:xfrm>
              <a:off x="3985846" y="5140567"/>
              <a:ext cx="281354" cy="293077"/>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j</a:t>
              </a:r>
            </a:p>
          </p:txBody>
        </p:sp>
        <p:sp>
          <p:nvSpPr>
            <p:cNvPr id="14" name="13 Elipse"/>
            <p:cNvSpPr/>
            <p:nvPr/>
          </p:nvSpPr>
          <p:spPr>
            <a:xfrm>
              <a:off x="5240216" y="4636475"/>
              <a:ext cx="281354" cy="293077"/>
            </a:xfrm>
            <a:prstGeom prst="ellipse">
              <a:avLst/>
            </a:prstGeom>
            <a:solidFill>
              <a:schemeClr val="accent1"/>
            </a:solid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m</a:t>
              </a:r>
            </a:p>
          </p:txBody>
        </p:sp>
        <p:sp>
          <p:nvSpPr>
            <p:cNvPr id="15" name="14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8" name="17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9" name="18 Conector recto"/>
            <p:cNvCxnSpPr>
              <a:endCxn id="14" idx="2"/>
            </p:cNvCxnSpPr>
            <p:nvPr/>
          </p:nvCxnSpPr>
          <p:spPr>
            <a:xfrm>
              <a:off x="4267200" y="4353232"/>
              <a:ext cx="973016" cy="429782"/>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cxnSp>
          <p:nvCxnSpPr>
            <p:cNvPr id="20" name="19 Conector recto"/>
            <p:cNvCxnSpPr>
              <a:endCxn id="14" idx="2"/>
            </p:cNvCxnSpPr>
            <p:nvPr/>
          </p:nvCxnSpPr>
          <p:spPr>
            <a:xfrm flipV="1">
              <a:off x="4267200" y="4783014"/>
              <a:ext cx="973016" cy="511937"/>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5"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8" name="27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30" name="29 CuadroTexto"/>
          <p:cNvSpPr txBox="1"/>
          <p:nvPr/>
        </p:nvSpPr>
        <p:spPr>
          <a:xfrm>
            <a:off x="7311728" y="1390183"/>
            <a:ext cx="1436612" cy="523220"/>
          </a:xfrm>
          <a:prstGeom prst="rect">
            <a:avLst/>
          </a:prstGeom>
          <a:noFill/>
        </p:spPr>
        <p:txBody>
          <a:bodyPr wrap="none" rtlCol="0">
            <a:spAutoFit/>
          </a:bodyPr>
          <a:lstStyle/>
          <a:p>
            <a:r>
              <a:rPr lang="en-US" sz="2800" i="1" cap="small" dirty="0">
                <a:latin typeface="+mj-lt"/>
              </a:rPr>
              <a:t>Tree</a:t>
            </a:r>
            <a:r>
              <a:rPr lang="en-US" sz="2800" i="1" dirty="0">
                <a:latin typeface="+mj-lt"/>
              </a:rPr>
              <a:t>(D</a:t>
            </a:r>
            <a:r>
              <a:rPr lang="en-US" sz="2800" i="1" baseline="30000" dirty="0">
                <a:latin typeface="+mj-lt"/>
              </a:rPr>
              <a:t>’</a:t>
            </a:r>
            <a:r>
              <a:rPr lang="en-US" sz="2800" i="1" dirty="0">
                <a:latin typeface="+mj-lt"/>
              </a:rPr>
              <a:t>)</a:t>
            </a:r>
          </a:p>
        </p:txBody>
      </p:sp>
    </p:spTree>
    <p:extLst>
      <p:ext uri="{BB962C8B-B14F-4D97-AF65-F5344CB8AC3E}">
        <p14:creationId xmlns:p14="http://schemas.microsoft.com/office/powerpoint/2010/main" val="1236394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7. Reattach limb of </a:t>
            </a:r>
            <a:r>
              <a:rPr lang="en-US" sz="2800" i="1" dirty="0" err="1">
                <a:latin typeface="+mj-lt"/>
              </a:rPr>
              <a:t>i</a:t>
            </a:r>
            <a:r>
              <a:rPr lang="en-US" sz="2800" dirty="0">
                <a:latin typeface="+mj-lt"/>
              </a:rPr>
              <a:t> and</a:t>
            </a:r>
            <a:r>
              <a:rPr lang="en-US" sz="2800" i="1" dirty="0">
                <a:latin typeface="+mj-lt"/>
              </a:rPr>
              <a:t> j </a:t>
            </a:r>
            <a:r>
              <a:rPr lang="en-US" sz="2800" dirty="0">
                <a:latin typeface="+mj-lt"/>
              </a:rPr>
              <a:t>to obtain </a:t>
            </a:r>
            <a:r>
              <a:rPr lang="en-US" sz="2800" i="1" dirty="0">
                <a:latin typeface="+mj-lt"/>
              </a:rPr>
              <a:t>Tree(D)</a:t>
            </a:r>
            <a:r>
              <a:rPr lang="en-US" sz="2800" dirty="0"/>
              <a:t>. </a:t>
            </a:r>
            <a:endParaRPr lang="en-US" sz="2800" baseline="-25000" dirty="0">
              <a:latin typeface="+mj-lt"/>
            </a:endParaRPr>
          </a:p>
        </p:txBody>
      </p:sp>
      <p:sp>
        <p:nvSpPr>
          <p:cNvPr id="17" name="16 CuadroTexto"/>
          <p:cNvSpPr txBox="1"/>
          <p:nvPr/>
        </p:nvSpPr>
        <p:spPr>
          <a:xfrm>
            <a:off x="2697338" y="2433088"/>
            <a:ext cx="562975" cy="523220"/>
          </a:xfrm>
          <a:prstGeom prst="rect">
            <a:avLst/>
          </a:prstGeom>
          <a:noFill/>
        </p:spPr>
        <p:txBody>
          <a:bodyPr wrap="none" rtlCol="0">
            <a:spAutoFit/>
          </a:bodyPr>
          <a:lstStyle/>
          <a:p>
            <a:r>
              <a:rPr lang="en-US" sz="2800" b="1" i="1" dirty="0"/>
              <a:t>D’</a:t>
            </a:r>
          </a:p>
        </p:txBody>
      </p:sp>
      <p:graphicFrame>
        <p:nvGraphicFramePr>
          <p:cNvPr id="9" name="5 Marcador de contenido"/>
          <p:cNvGraphicFramePr>
            <a:graphicFrameLocks noGrp="1"/>
          </p:cNvGraphicFramePr>
          <p:nvPr>
            <p:ph idx="1"/>
          </p:nvPr>
        </p:nvGraphicFramePr>
        <p:xfrm>
          <a:off x="3407364" y="1622034"/>
          <a:ext cx="1955169" cy="18288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67224">
                  <a:extLst>
                    <a:ext uri="{9D8B030D-6E8A-4147-A177-3AD203B41FA5}">
                      <a16:colId xmlns:a16="http://schemas.microsoft.com/office/drawing/2014/main" val="20001"/>
                    </a:ext>
                  </a:extLst>
                </a:gridCol>
                <a:gridCol w="491860">
                  <a:extLst>
                    <a:ext uri="{9D8B030D-6E8A-4147-A177-3AD203B41FA5}">
                      <a16:colId xmlns:a16="http://schemas.microsoft.com/office/drawing/2014/main" val="20002"/>
                    </a:ext>
                  </a:extLst>
                </a:gridCol>
                <a:gridCol w="491924">
                  <a:extLst>
                    <a:ext uri="{9D8B030D-6E8A-4147-A177-3AD203B41FA5}">
                      <a16:colId xmlns:a16="http://schemas.microsoft.com/office/drawing/2014/main" val="20003"/>
                    </a:ext>
                  </a:extLst>
                </a:gridCol>
              </a:tblGrid>
              <a:tr h="370840">
                <a:tc>
                  <a:txBody>
                    <a:bodyPr/>
                    <a:lstStyle/>
                    <a:p>
                      <a:endParaRPr lang="en-US" sz="2400" dirty="0"/>
                    </a:p>
                  </a:txBody>
                  <a:tcPr/>
                </a:tc>
                <a:tc>
                  <a:txBody>
                    <a:bodyPr/>
                    <a:lstStyle/>
                    <a:p>
                      <a:r>
                        <a:rPr lang="en-US" sz="2400" b="1" i="1" dirty="0"/>
                        <a:t>m</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a:t>m</a:t>
                      </a:r>
                    </a:p>
                  </a:txBody>
                  <a:tcPr/>
                </a:tc>
                <a:tc>
                  <a:txBody>
                    <a:bodyPr/>
                    <a:lstStyle/>
                    <a:p>
                      <a:r>
                        <a:rPr lang="en-US" sz="2400" dirty="0"/>
                        <a:t>0</a:t>
                      </a:r>
                    </a:p>
                  </a:txBody>
                  <a:tcPr/>
                </a:tc>
                <a:tc>
                  <a:txBody>
                    <a:bodyPr/>
                    <a:lstStyle/>
                    <a:p>
                      <a:r>
                        <a:rPr lang="en-US" sz="2400" dirty="0"/>
                        <a:t>10</a:t>
                      </a:r>
                    </a:p>
                  </a:txBody>
                  <a:tcPr/>
                </a:tc>
                <a:tc>
                  <a:txBody>
                    <a:bodyPr/>
                    <a:lstStyle/>
                    <a:p>
                      <a:r>
                        <a:rPr lang="en-US" sz="2400" dirty="0"/>
                        <a:t>11</a:t>
                      </a:r>
                    </a:p>
                  </a:txBody>
                  <a:tcPr/>
                </a:tc>
                <a:extLst>
                  <a:ext uri="{0D108BD9-81ED-4DB2-BD59-A6C34878D82A}">
                    <a16:rowId xmlns:a16="http://schemas.microsoft.com/office/drawing/2014/main" val="10001"/>
                  </a:ext>
                </a:extLst>
              </a:tr>
              <a:tr h="370840">
                <a:tc>
                  <a:txBody>
                    <a:bodyPr/>
                    <a:lstStyle/>
                    <a:p>
                      <a:r>
                        <a:rPr lang="en-US" sz="2400" b="1" i="1" dirty="0"/>
                        <a:t>k</a:t>
                      </a:r>
                    </a:p>
                  </a:txBody>
                  <a:tcPr/>
                </a:tc>
                <a:tc>
                  <a:txBody>
                    <a:bodyPr/>
                    <a:lstStyle/>
                    <a:p>
                      <a:r>
                        <a:rPr lang="en-US" sz="2400" dirty="0"/>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l</a:t>
                      </a:r>
                    </a:p>
                  </a:txBody>
                  <a:tcPr/>
                </a:tc>
                <a:tc>
                  <a:txBody>
                    <a:bodyPr/>
                    <a:lstStyle/>
                    <a:p>
                      <a:r>
                        <a:rPr lang="en-US" sz="2400" dirty="0"/>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3"/>
                  </a:ext>
                </a:extLst>
              </a:tr>
            </a:tbl>
          </a:graphicData>
        </a:graphic>
      </p:graphicFrame>
      <p:grpSp>
        <p:nvGrpSpPr>
          <p:cNvPr id="8" name="7 Grupo"/>
          <p:cNvGrpSpPr/>
          <p:nvPr/>
        </p:nvGrpSpPr>
        <p:grpSpPr>
          <a:xfrm>
            <a:off x="6006021" y="2054075"/>
            <a:ext cx="4085486" cy="1348148"/>
            <a:chOff x="3985846" y="4103074"/>
            <a:chExt cx="4085486" cy="1348148"/>
          </a:xfrm>
        </p:grpSpPr>
        <p:sp>
          <p:nvSpPr>
            <p:cNvPr id="10" name="9 Elipse"/>
            <p:cNvSpPr/>
            <p:nvPr/>
          </p:nvSpPr>
          <p:spPr>
            <a:xfrm>
              <a:off x="3985846" y="4103075"/>
              <a:ext cx="281354" cy="293077"/>
            </a:xfrm>
            <a:prstGeom prst="ellipse">
              <a:avLst/>
            </a:prstGeom>
            <a:solidFill>
              <a:schemeClr val="accent1"/>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bg1"/>
                  </a:solidFill>
                </a:rPr>
                <a:t>i</a:t>
              </a:r>
              <a:endParaRPr lang="en-US" i="1" dirty="0">
                <a:solidFill>
                  <a:schemeClr val="bg1"/>
                </a:solidFill>
              </a:endParaRPr>
            </a:p>
          </p:txBody>
        </p:sp>
        <p:sp>
          <p:nvSpPr>
            <p:cNvPr id="13" name="12 Elipse"/>
            <p:cNvSpPr/>
            <p:nvPr/>
          </p:nvSpPr>
          <p:spPr>
            <a:xfrm>
              <a:off x="3985846" y="5140567"/>
              <a:ext cx="281354" cy="293077"/>
            </a:xfrm>
            <a:prstGeom prst="ellipse">
              <a:avLst/>
            </a:prstGeom>
            <a:solidFill>
              <a:schemeClr val="accent1"/>
            </a:solid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j</a:t>
              </a:r>
            </a:p>
          </p:txBody>
        </p:sp>
        <p:sp>
          <p:nvSpPr>
            <p:cNvPr id="14" name="13 Elipse"/>
            <p:cNvSpPr/>
            <p:nvPr/>
          </p:nvSpPr>
          <p:spPr>
            <a:xfrm>
              <a:off x="5240216" y="4636475"/>
              <a:ext cx="281354" cy="293077"/>
            </a:xfrm>
            <a:prstGeom prst="ellipse">
              <a:avLst/>
            </a:prstGeom>
            <a:solidFill>
              <a:schemeClr val="accent1">
                <a:lumMod val="40000"/>
                <a:lumOff val="60000"/>
              </a:schemeClr>
            </a:solid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bg1"/>
                </a:solidFill>
              </a:endParaRPr>
            </a:p>
          </p:txBody>
        </p:sp>
        <p:sp>
          <p:nvSpPr>
            <p:cNvPr id="15" name="14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8" name="17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9" name="18 Conector recto"/>
            <p:cNvCxnSpPr>
              <a:endCxn id="14" idx="2"/>
            </p:cNvCxnSpPr>
            <p:nvPr/>
          </p:nvCxnSpPr>
          <p:spPr>
            <a:xfrm>
              <a:off x="4267200" y="4353232"/>
              <a:ext cx="973016" cy="429782"/>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 name="19 Conector recto"/>
            <p:cNvCxnSpPr>
              <a:endCxn id="14" idx="2"/>
            </p:cNvCxnSpPr>
            <p:nvPr/>
          </p:nvCxnSpPr>
          <p:spPr>
            <a:xfrm flipV="1">
              <a:off x="4267200" y="4783014"/>
              <a:ext cx="973016" cy="511937"/>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5"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8" name="27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30" name="29 CuadroTexto"/>
          <p:cNvSpPr txBox="1"/>
          <p:nvPr/>
        </p:nvSpPr>
        <p:spPr>
          <a:xfrm>
            <a:off x="7311728" y="1390183"/>
            <a:ext cx="1436612" cy="523220"/>
          </a:xfrm>
          <a:prstGeom prst="rect">
            <a:avLst/>
          </a:prstGeom>
          <a:noFill/>
        </p:spPr>
        <p:txBody>
          <a:bodyPr wrap="none" rtlCol="0">
            <a:spAutoFit/>
          </a:bodyPr>
          <a:lstStyle/>
          <a:p>
            <a:r>
              <a:rPr lang="en-US" sz="2800" i="1" cap="small" dirty="0">
                <a:latin typeface="+mj-lt"/>
              </a:rPr>
              <a:t>Tree</a:t>
            </a:r>
            <a:r>
              <a:rPr lang="en-US" sz="2800" i="1" dirty="0">
                <a:latin typeface="+mj-lt"/>
              </a:rPr>
              <a:t>(D</a:t>
            </a:r>
            <a:r>
              <a:rPr lang="en-US" sz="2800" i="1" baseline="30000" dirty="0">
                <a:latin typeface="+mj-lt"/>
              </a:rPr>
              <a:t>’</a:t>
            </a:r>
            <a:r>
              <a:rPr lang="en-US" sz="2800" i="1" dirty="0">
                <a:latin typeface="+mj-lt"/>
              </a:rPr>
              <a:t>)</a:t>
            </a:r>
          </a:p>
        </p:txBody>
      </p:sp>
      <p:sp>
        <p:nvSpPr>
          <p:cNvPr id="24" name="23 CuadroTexto"/>
          <p:cNvSpPr txBox="1"/>
          <p:nvPr/>
        </p:nvSpPr>
        <p:spPr>
          <a:xfrm>
            <a:off x="6738138" y="2110253"/>
            <a:ext cx="415498" cy="369332"/>
          </a:xfrm>
          <a:prstGeom prst="rect">
            <a:avLst/>
          </a:prstGeom>
          <a:noFill/>
        </p:spPr>
        <p:txBody>
          <a:bodyPr wrap="none" rtlCol="0">
            <a:spAutoFit/>
          </a:bodyPr>
          <a:lstStyle/>
          <a:p>
            <a:r>
              <a:rPr lang="en-US" dirty="0"/>
              <a:t>11</a:t>
            </a:r>
          </a:p>
        </p:txBody>
      </p:sp>
      <p:sp>
        <p:nvSpPr>
          <p:cNvPr id="27" name="26 CuadroTexto"/>
          <p:cNvSpPr txBox="1"/>
          <p:nvPr/>
        </p:nvSpPr>
        <p:spPr>
          <a:xfrm>
            <a:off x="6773883" y="2989983"/>
            <a:ext cx="300082" cy="369332"/>
          </a:xfrm>
          <a:prstGeom prst="rect">
            <a:avLst/>
          </a:prstGeom>
          <a:noFill/>
        </p:spPr>
        <p:txBody>
          <a:bodyPr wrap="none" rtlCol="0">
            <a:spAutoFit/>
          </a:bodyPr>
          <a:lstStyle/>
          <a:p>
            <a:r>
              <a:rPr lang="en-US" dirty="0"/>
              <a:t>2</a:t>
            </a:r>
          </a:p>
        </p:txBody>
      </p:sp>
      <p:sp>
        <p:nvSpPr>
          <p:cNvPr id="31" name="30 Rectángulo"/>
          <p:cNvSpPr/>
          <p:nvPr/>
        </p:nvSpPr>
        <p:spPr>
          <a:xfrm>
            <a:off x="2865951" y="4064205"/>
            <a:ext cx="5352747" cy="954107"/>
          </a:xfrm>
          <a:prstGeom prst="rect">
            <a:avLst/>
          </a:prstGeom>
        </p:spPr>
        <p:txBody>
          <a:bodyPr wrap="none">
            <a:spAutoFit/>
          </a:bodyPr>
          <a:lstStyle/>
          <a:p>
            <a:r>
              <a:rPr lang="en-US" sz="2800" i="1" dirty="0" err="1">
                <a:solidFill>
                  <a:prstClr val="black"/>
                </a:solidFill>
                <a:latin typeface="Century Gothic"/>
              </a:rPr>
              <a:t>LimbLength</a:t>
            </a:r>
            <a:r>
              <a:rPr lang="en-US" sz="2800" i="1" dirty="0">
                <a:solidFill>
                  <a:prstClr val="black"/>
                </a:solidFill>
                <a:latin typeface="Century Gothic"/>
              </a:rPr>
              <a:t>(</a:t>
            </a:r>
            <a:r>
              <a:rPr lang="en-US" sz="2800" i="1" dirty="0" err="1">
                <a:solidFill>
                  <a:prstClr val="black"/>
                </a:solidFill>
                <a:latin typeface="Century Gothic"/>
              </a:rPr>
              <a:t>i</a:t>
            </a:r>
            <a:r>
              <a:rPr lang="en-US" sz="2800" i="1" dirty="0">
                <a:solidFill>
                  <a:prstClr val="black"/>
                </a:solidFill>
                <a:latin typeface="Century Gothic"/>
              </a:rPr>
              <a:t>)</a:t>
            </a:r>
            <a:r>
              <a:rPr lang="en-US" sz="2800" dirty="0">
                <a:solidFill>
                  <a:prstClr val="black"/>
                </a:solidFill>
                <a:latin typeface="Century Gothic"/>
              </a:rPr>
              <a:t> = ½(13 + 9) = 11</a:t>
            </a:r>
          </a:p>
          <a:p>
            <a:pPr lvl="0"/>
            <a:r>
              <a:rPr lang="en-US" sz="2800" i="1" dirty="0" err="1">
                <a:solidFill>
                  <a:prstClr val="black"/>
                </a:solidFill>
                <a:latin typeface="Century Gothic"/>
              </a:rPr>
              <a:t>LimbLength</a:t>
            </a:r>
            <a:r>
              <a:rPr lang="en-US" sz="2800" i="1" dirty="0">
                <a:solidFill>
                  <a:prstClr val="black"/>
                </a:solidFill>
                <a:latin typeface="Century Gothic"/>
              </a:rPr>
              <a:t>(j)</a:t>
            </a:r>
            <a:r>
              <a:rPr lang="en-US" sz="2800" dirty="0">
                <a:solidFill>
                  <a:prstClr val="black"/>
                </a:solidFill>
                <a:latin typeface="Century Gothic"/>
              </a:rPr>
              <a:t> = ½(13 - 9) = 2</a:t>
            </a:r>
            <a:endParaRPr lang="en-US" dirty="0"/>
          </a:p>
        </p:txBody>
      </p:sp>
    </p:spTree>
    <p:extLst>
      <p:ext uri="{BB962C8B-B14F-4D97-AF65-F5344CB8AC3E}">
        <p14:creationId xmlns:p14="http://schemas.microsoft.com/office/powerpoint/2010/main" val="4117277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8392" y="0"/>
            <a:ext cx="10972800" cy="914400"/>
          </a:xfrm>
        </p:spPr>
        <p:txBody>
          <a:bodyPr/>
          <a:lstStyle/>
          <a:p>
            <a:r>
              <a:rPr lang="en-US" dirty="0"/>
              <a:t>Neighbor-Joining</a:t>
            </a:r>
          </a:p>
        </p:txBody>
      </p:sp>
      <p:sp>
        <p:nvSpPr>
          <p:cNvPr id="3" name="2 Marcador de contenido"/>
          <p:cNvSpPr>
            <a:spLocks noGrp="1"/>
          </p:cNvSpPr>
          <p:nvPr>
            <p:ph idx="1"/>
          </p:nvPr>
        </p:nvSpPr>
        <p:spPr>
          <a:xfrm>
            <a:off x="548053" y="905606"/>
            <a:ext cx="11092962" cy="5644661"/>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2500"/>
          </a:bodyPr>
          <a:lstStyle/>
          <a:p>
            <a:pPr marL="457200" indent="-457200">
              <a:buFont typeface="+mj-lt"/>
              <a:buAutoNum type="arabicPeriod"/>
            </a:pPr>
            <a:r>
              <a:rPr lang="en-US" b="1" dirty="0">
                <a:solidFill>
                  <a:srgbClr val="7030A0"/>
                </a:solidFill>
              </a:rPr>
              <a:t>Construct neighbor-joining matrix D* from D.</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Find a minimum element </a:t>
            </a:r>
            <a:r>
              <a:rPr lang="en-US" b="1" i="1" dirty="0">
                <a:solidFill>
                  <a:srgbClr val="7030A0"/>
                </a:solidFill>
              </a:rPr>
              <a:t>D*</a:t>
            </a:r>
            <a:r>
              <a:rPr lang="en-US" b="1" i="1" baseline="-25000" dirty="0" err="1">
                <a:solidFill>
                  <a:srgbClr val="7030A0"/>
                </a:solidFill>
              </a:rPr>
              <a:t>ij</a:t>
            </a:r>
            <a:r>
              <a:rPr lang="en-US" b="1" dirty="0">
                <a:solidFill>
                  <a:srgbClr val="7030A0"/>
                </a:solidFill>
              </a:rPr>
              <a:t> of </a:t>
            </a:r>
            <a:r>
              <a:rPr lang="en-US" b="1" i="1" dirty="0">
                <a:solidFill>
                  <a:srgbClr val="7030A0"/>
                </a:solidFill>
              </a:rPr>
              <a:t>D*.</a:t>
            </a:r>
          </a:p>
          <a:p>
            <a:pPr marL="457200" indent="-457200">
              <a:buFont typeface="+mj-lt"/>
              <a:buAutoNum type="arabicPeriod"/>
            </a:pPr>
            <a:endParaRPr lang="en-US" b="1" i="1" dirty="0">
              <a:solidFill>
                <a:srgbClr val="7030A0"/>
              </a:solidFill>
            </a:endParaRPr>
          </a:p>
          <a:p>
            <a:pPr marL="457200" indent="-457200">
              <a:buFont typeface="+mj-lt"/>
              <a:buAutoNum type="arabicPeriod"/>
            </a:pPr>
            <a:r>
              <a:rPr lang="en-US" b="1" dirty="0">
                <a:solidFill>
                  <a:srgbClr val="7030A0"/>
                </a:solidFill>
              </a:rPr>
              <a:t>Compute </a:t>
            </a:r>
            <a:r>
              <a:rPr lang="en-US" b="1" i="1" dirty="0">
                <a:solidFill>
                  <a:srgbClr val="7030A0"/>
                </a:solidFill>
              </a:rPr>
              <a:t>∆</a:t>
            </a:r>
            <a:r>
              <a:rPr lang="en-US" b="1" i="1" baseline="-25000" dirty="0" err="1">
                <a:solidFill>
                  <a:srgbClr val="7030A0"/>
                </a:solidFill>
              </a:rPr>
              <a:t>i,j</a:t>
            </a:r>
            <a:r>
              <a:rPr lang="en-US" b="1" i="1" baseline="-25000" dirty="0">
                <a:solidFill>
                  <a:srgbClr val="7030A0"/>
                </a:solidFill>
              </a:rPr>
              <a:t>  </a:t>
            </a:r>
            <a:r>
              <a:rPr lang="en-US" b="1" dirty="0">
                <a:solidFill>
                  <a:srgbClr val="7030A0"/>
                </a:solidFill>
              </a:rPr>
              <a:t>= (</a:t>
            </a:r>
            <a:r>
              <a:rPr lang="en-US" b="1" i="1" dirty="0" err="1">
                <a:solidFill>
                  <a:srgbClr val="7030A0"/>
                </a:solidFill>
              </a:rPr>
              <a:t>TotalDistance</a:t>
            </a:r>
            <a:r>
              <a:rPr lang="en-US" b="1" i="1" baseline="-25000" dirty="0" err="1">
                <a:solidFill>
                  <a:srgbClr val="7030A0"/>
                </a:solidFill>
              </a:rPr>
              <a:t>D</a:t>
            </a:r>
            <a:r>
              <a:rPr lang="en-US" b="1" dirty="0">
                <a:solidFill>
                  <a:srgbClr val="7030A0"/>
                </a:solidFill>
              </a:rPr>
              <a:t>(</a:t>
            </a:r>
            <a:r>
              <a:rPr lang="en-US" b="1" i="1" dirty="0" err="1">
                <a:solidFill>
                  <a:srgbClr val="7030A0"/>
                </a:solidFill>
              </a:rPr>
              <a:t>i</a:t>
            </a:r>
            <a:r>
              <a:rPr lang="en-US" b="1" dirty="0">
                <a:solidFill>
                  <a:srgbClr val="7030A0"/>
                </a:solidFill>
              </a:rPr>
              <a:t>) –</a:t>
            </a:r>
            <a:r>
              <a:rPr lang="en-US" b="1" i="1" dirty="0">
                <a:solidFill>
                  <a:srgbClr val="7030A0"/>
                </a:solidFill>
              </a:rPr>
              <a:t> </a:t>
            </a:r>
            <a:r>
              <a:rPr lang="en-US" b="1" i="1" dirty="0" err="1">
                <a:solidFill>
                  <a:srgbClr val="7030A0"/>
                </a:solidFill>
              </a:rPr>
              <a:t>TotalDistance</a:t>
            </a:r>
            <a:r>
              <a:rPr lang="en-US" b="1" i="1" baseline="-25000" dirty="0" err="1">
                <a:solidFill>
                  <a:srgbClr val="7030A0"/>
                </a:solidFill>
              </a:rPr>
              <a:t>D</a:t>
            </a:r>
            <a:r>
              <a:rPr lang="en-US" b="1" dirty="0">
                <a:solidFill>
                  <a:srgbClr val="7030A0"/>
                </a:solidFill>
              </a:rPr>
              <a:t>(</a:t>
            </a:r>
            <a:r>
              <a:rPr lang="en-US" b="1" i="1" dirty="0">
                <a:solidFill>
                  <a:srgbClr val="7030A0"/>
                </a:solidFill>
              </a:rPr>
              <a:t>j</a:t>
            </a:r>
            <a:r>
              <a:rPr lang="en-US" b="1" dirty="0">
                <a:solidFill>
                  <a:srgbClr val="7030A0"/>
                </a:solidFill>
              </a:rPr>
              <a:t>))/(</a:t>
            </a:r>
            <a:r>
              <a:rPr lang="en-US" b="1" i="1" dirty="0">
                <a:solidFill>
                  <a:srgbClr val="7030A0"/>
                </a:solidFill>
              </a:rPr>
              <a:t>n-</a:t>
            </a:r>
            <a:r>
              <a:rPr lang="en-US" b="1" dirty="0">
                <a:solidFill>
                  <a:srgbClr val="7030A0"/>
                </a:solidFill>
              </a:rPr>
              <a:t>2).</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Set </a:t>
            </a:r>
            <a:r>
              <a:rPr lang="en-US" b="1" i="1" dirty="0" err="1">
                <a:solidFill>
                  <a:srgbClr val="7030A0"/>
                </a:solidFill>
              </a:rPr>
              <a:t>LimbLength</a:t>
            </a:r>
            <a:r>
              <a:rPr lang="en-US" b="1" i="1" dirty="0">
                <a:solidFill>
                  <a:srgbClr val="7030A0"/>
                </a:solidFill>
              </a:rPr>
              <a:t>(</a:t>
            </a:r>
            <a:r>
              <a:rPr lang="en-US" b="1" i="1" dirty="0" err="1">
                <a:solidFill>
                  <a:srgbClr val="7030A0"/>
                </a:solidFill>
              </a:rPr>
              <a:t>i</a:t>
            </a:r>
            <a:r>
              <a:rPr lang="en-US" b="1" i="1" dirty="0">
                <a:solidFill>
                  <a:srgbClr val="7030A0"/>
                </a:solidFill>
              </a:rPr>
              <a:t>)</a:t>
            </a:r>
            <a:r>
              <a:rPr lang="en-US" b="1" dirty="0">
                <a:solidFill>
                  <a:srgbClr val="7030A0"/>
                </a:solidFill>
              </a:rPr>
              <a:t> equal to ½(</a:t>
            </a:r>
            <a:r>
              <a:rPr lang="en-US" b="1" i="1" dirty="0" err="1">
                <a:solidFill>
                  <a:srgbClr val="7030A0"/>
                </a:solidFill>
              </a:rPr>
              <a:t>D</a:t>
            </a:r>
            <a:r>
              <a:rPr lang="en-US" b="1" i="1" baseline="-25000" dirty="0" err="1">
                <a:solidFill>
                  <a:srgbClr val="7030A0"/>
                </a:solidFill>
              </a:rPr>
              <a:t>i,j</a:t>
            </a:r>
            <a:r>
              <a:rPr lang="en-US" b="1" dirty="0">
                <a:solidFill>
                  <a:srgbClr val="7030A0"/>
                </a:solidFill>
              </a:rPr>
              <a:t> </a:t>
            </a:r>
            <a:r>
              <a:rPr lang="en-US" b="1" i="1" dirty="0">
                <a:solidFill>
                  <a:srgbClr val="7030A0"/>
                </a:solidFill>
              </a:rPr>
              <a:t>+ ∆</a:t>
            </a:r>
            <a:r>
              <a:rPr lang="en-US" b="1" i="1" baseline="-25000" dirty="0" err="1">
                <a:solidFill>
                  <a:srgbClr val="7030A0"/>
                </a:solidFill>
              </a:rPr>
              <a:t>i,j</a:t>
            </a:r>
            <a:r>
              <a:rPr lang="en-US" b="1" i="1" baseline="-25000" dirty="0">
                <a:solidFill>
                  <a:srgbClr val="7030A0"/>
                </a:solidFill>
              </a:rPr>
              <a:t> </a:t>
            </a:r>
            <a:r>
              <a:rPr lang="en-US" b="1" dirty="0">
                <a:solidFill>
                  <a:srgbClr val="7030A0"/>
                </a:solidFill>
              </a:rPr>
              <a:t>) and </a:t>
            </a:r>
            <a:r>
              <a:rPr lang="en-US" b="1" i="1" dirty="0" err="1">
                <a:solidFill>
                  <a:srgbClr val="7030A0"/>
                </a:solidFill>
              </a:rPr>
              <a:t>LimbLength</a:t>
            </a:r>
            <a:r>
              <a:rPr lang="en-US" b="1" i="1" dirty="0">
                <a:solidFill>
                  <a:srgbClr val="7030A0"/>
                </a:solidFill>
              </a:rPr>
              <a:t>(j) equal to </a:t>
            </a:r>
            <a:r>
              <a:rPr lang="en-US" b="1" dirty="0">
                <a:solidFill>
                  <a:srgbClr val="7030A0"/>
                </a:solidFill>
              </a:rPr>
              <a:t>½(</a:t>
            </a:r>
            <a:r>
              <a:rPr lang="en-US" b="1" i="1" dirty="0" err="1">
                <a:solidFill>
                  <a:srgbClr val="7030A0"/>
                </a:solidFill>
              </a:rPr>
              <a:t>D</a:t>
            </a:r>
            <a:r>
              <a:rPr lang="en-US" b="1" i="1" baseline="-25000" dirty="0" err="1">
                <a:solidFill>
                  <a:srgbClr val="7030A0"/>
                </a:solidFill>
              </a:rPr>
              <a:t>i,j</a:t>
            </a:r>
            <a:r>
              <a:rPr lang="en-US" b="1" dirty="0">
                <a:solidFill>
                  <a:srgbClr val="7030A0"/>
                </a:solidFill>
              </a:rPr>
              <a:t> - </a:t>
            </a:r>
            <a:r>
              <a:rPr lang="en-US" b="1" i="1" dirty="0">
                <a:solidFill>
                  <a:srgbClr val="7030A0"/>
                </a:solidFill>
              </a:rPr>
              <a:t>∆</a:t>
            </a:r>
            <a:r>
              <a:rPr lang="en-US" b="1" i="1" baseline="-25000" dirty="0" err="1">
                <a:solidFill>
                  <a:srgbClr val="7030A0"/>
                </a:solidFill>
              </a:rPr>
              <a:t>i,j</a:t>
            </a:r>
            <a:r>
              <a:rPr lang="en-US" b="1" i="1" baseline="-25000" dirty="0">
                <a:solidFill>
                  <a:srgbClr val="7030A0"/>
                </a:solidFill>
              </a:rPr>
              <a:t> </a:t>
            </a:r>
            <a:r>
              <a:rPr lang="en-US" b="1" dirty="0">
                <a:solidFill>
                  <a:srgbClr val="7030A0"/>
                </a:solidFill>
              </a:rPr>
              <a:t>). </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Form a matrix D’ by removing </a:t>
            </a:r>
            <a:r>
              <a:rPr lang="en-US" b="1" dirty="0" err="1">
                <a:solidFill>
                  <a:srgbClr val="7030A0"/>
                </a:solidFill>
              </a:rPr>
              <a:t>i-th</a:t>
            </a:r>
            <a:r>
              <a:rPr lang="en-US" b="1" dirty="0">
                <a:solidFill>
                  <a:srgbClr val="7030A0"/>
                </a:solidFill>
              </a:rPr>
              <a:t> and j-</a:t>
            </a:r>
            <a:r>
              <a:rPr lang="en-US" b="1" dirty="0" err="1">
                <a:solidFill>
                  <a:srgbClr val="7030A0"/>
                </a:solidFill>
              </a:rPr>
              <a:t>th</a:t>
            </a:r>
            <a:r>
              <a:rPr lang="en-US" b="1" dirty="0">
                <a:solidFill>
                  <a:srgbClr val="7030A0"/>
                </a:solidFill>
              </a:rPr>
              <a:t> row/column from D and adding an m-</a:t>
            </a:r>
            <a:r>
              <a:rPr lang="en-US" b="1" dirty="0" err="1">
                <a:solidFill>
                  <a:srgbClr val="7030A0"/>
                </a:solidFill>
              </a:rPr>
              <a:t>th</a:t>
            </a:r>
            <a:r>
              <a:rPr lang="en-US" b="1" dirty="0">
                <a:solidFill>
                  <a:srgbClr val="7030A0"/>
                </a:solidFill>
              </a:rPr>
              <a:t> row/column such that for any </a:t>
            </a:r>
            <a:r>
              <a:rPr lang="en-US" b="1" i="1" dirty="0">
                <a:solidFill>
                  <a:srgbClr val="7030A0"/>
                </a:solidFill>
              </a:rPr>
              <a:t>k</a:t>
            </a:r>
            <a:r>
              <a:rPr lang="en-US" b="1" dirty="0">
                <a:solidFill>
                  <a:srgbClr val="7030A0"/>
                </a:solidFill>
              </a:rPr>
              <a:t>, </a:t>
            </a:r>
            <a:r>
              <a:rPr lang="en-US" b="1" i="1" dirty="0" err="1">
                <a:solidFill>
                  <a:srgbClr val="7030A0"/>
                </a:solidFill>
              </a:rPr>
              <a:t>D</a:t>
            </a:r>
            <a:r>
              <a:rPr lang="en-US" b="1" i="1" baseline="-25000" dirty="0" err="1">
                <a:solidFill>
                  <a:srgbClr val="7030A0"/>
                </a:solidFill>
              </a:rPr>
              <a:t>k,m</a:t>
            </a:r>
            <a:r>
              <a:rPr lang="en-US" b="1" dirty="0">
                <a:solidFill>
                  <a:srgbClr val="7030A0"/>
                </a:solidFill>
              </a:rPr>
              <a:t> = (</a:t>
            </a:r>
            <a:r>
              <a:rPr lang="en-US" b="1" i="1" dirty="0" err="1">
                <a:solidFill>
                  <a:srgbClr val="7030A0"/>
                </a:solidFill>
              </a:rPr>
              <a:t>D</a:t>
            </a:r>
            <a:r>
              <a:rPr lang="en-US" b="1" i="1" baseline="-25000" dirty="0" err="1">
                <a:solidFill>
                  <a:srgbClr val="7030A0"/>
                </a:solidFill>
              </a:rPr>
              <a:t>i,k</a:t>
            </a:r>
            <a:r>
              <a:rPr lang="en-US" b="1" i="1" baseline="-25000" dirty="0">
                <a:solidFill>
                  <a:srgbClr val="7030A0"/>
                </a:solidFill>
              </a:rPr>
              <a:t> </a:t>
            </a:r>
            <a:r>
              <a:rPr lang="en-US" b="1" i="1" dirty="0">
                <a:solidFill>
                  <a:srgbClr val="7030A0"/>
                </a:solidFill>
              </a:rPr>
              <a:t> + </a:t>
            </a:r>
            <a:r>
              <a:rPr lang="en-US" b="1" i="1" dirty="0" err="1">
                <a:solidFill>
                  <a:srgbClr val="7030A0"/>
                </a:solidFill>
              </a:rPr>
              <a:t>D</a:t>
            </a:r>
            <a:r>
              <a:rPr lang="en-US" b="1" i="1" baseline="-25000" dirty="0" err="1">
                <a:solidFill>
                  <a:srgbClr val="7030A0"/>
                </a:solidFill>
              </a:rPr>
              <a:t>j,k</a:t>
            </a:r>
            <a:r>
              <a:rPr lang="en-US" b="1" dirty="0">
                <a:solidFill>
                  <a:srgbClr val="7030A0"/>
                </a:solidFill>
              </a:rPr>
              <a:t> - </a:t>
            </a:r>
            <a:r>
              <a:rPr lang="en-US" b="1" i="1" dirty="0" err="1">
                <a:solidFill>
                  <a:srgbClr val="7030A0"/>
                </a:solidFill>
              </a:rPr>
              <a:t>D</a:t>
            </a:r>
            <a:r>
              <a:rPr lang="en-US" b="1" i="1" baseline="-25000" dirty="0" err="1">
                <a:solidFill>
                  <a:srgbClr val="7030A0"/>
                </a:solidFill>
              </a:rPr>
              <a:t>i,j</a:t>
            </a:r>
            <a:r>
              <a:rPr lang="en-US" b="1" dirty="0">
                <a:solidFill>
                  <a:srgbClr val="7030A0"/>
                </a:solidFill>
              </a:rPr>
              <a:t>)/2. </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Apply Neighbor-Joining to </a:t>
            </a:r>
            <a:r>
              <a:rPr lang="en-US" b="1" i="1" dirty="0">
                <a:solidFill>
                  <a:srgbClr val="7030A0"/>
                </a:solidFill>
              </a:rPr>
              <a:t>D</a:t>
            </a:r>
            <a:r>
              <a:rPr lang="en-US" b="1" i="1" baseline="30000" dirty="0">
                <a:solidFill>
                  <a:srgbClr val="7030A0"/>
                </a:solidFill>
              </a:rPr>
              <a:t>’ </a:t>
            </a:r>
            <a:r>
              <a:rPr lang="en-US" b="1" dirty="0">
                <a:solidFill>
                  <a:srgbClr val="7030A0"/>
                </a:solidFill>
              </a:rPr>
              <a:t>to obtain </a:t>
            </a:r>
            <a:r>
              <a:rPr lang="en-US" b="1" i="1" dirty="0">
                <a:solidFill>
                  <a:srgbClr val="7030A0"/>
                </a:solidFill>
              </a:rPr>
              <a:t>Tree(D’)</a:t>
            </a:r>
            <a:r>
              <a:rPr lang="en-US" b="1" dirty="0">
                <a:solidFill>
                  <a:srgbClr val="7030A0"/>
                </a:solidFill>
              </a:rPr>
              <a:t>.</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Reattach limb of </a:t>
            </a:r>
            <a:r>
              <a:rPr lang="en-US" b="1" i="1" dirty="0" err="1">
                <a:solidFill>
                  <a:srgbClr val="7030A0"/>
                </a:solidFill>
              </a:rPr>
              <a:t>i</a:t>
            </a:r>
            <a:r>
              <a:rPr lang="en-US" b="1" dirty="0">
                <a:solidFill>
                  <a:srgbClr val="7030A0"/>
                </a:solidFill>
              </a:rPr>
              <a:t> and</a:t>
            </a:r>
            <a:r>
              <a:rPr lang="en-US" b="1" i="1" dirty="0">
                <a:solidFill>
                  <a:srgbClr val="7030A0"/>
                </a:solidFill>
              </a:rPr>
              <a:t> j </a:t>
            </a:r>
            <a:r>
              <a:rPr lang="en-US" b="1" dirty="0">
                <a:solidFill>
                  <a:srgbClr val="7030A0"/>
                </a:solidFill>
              </a:rPr>
              <a:t>to obtain </a:t>
            </a:r>
            <a:r>
              <a:rPr lang="en-US" b="1" i="1" dirty="0">
                <a:solidFill>
                  <a:srgbClr val="7030A0"/>
                </a:solidFill>
              </a:rPr>
              <a:t>Tree(D)</a:t>
            </a:r>
            <a:r>
              <a:rPr lang="en-US" b="1" dirty="0">
                <a:solidFill>
                  <a:srgbClr val="7030A0"/>
                </a:solidFill>
              </a:rPr>
              <a:t>. </a:t>
            </a:r>
            <a:endParaRPr lang="en-US" b="1" baseline="-25000" dirty="0">
              <a:solidFill>
                <a:srgbClr val="7030A0"/>
              </a:solidFill>
            </a:endParaRPr>
          </a:p>
          <a:p>
            <a:pPr marL="457200" indent="-457200">
              <a:buFont typeface="+mj-lt"/>
              <a:buAutoNum type="arabicPeriod"/>
            </a:pPr>
            <a:endParaRPr lang="en-US" b="1" dirty="0">
              <a:solidFill>
                <a:srgbClr val="7030A0"/>
              </a:solidFill>
            </a:endParaRPr>
          </a:p>
          <a:p>
            <a:pPr marL="457200" indent="-457200">
              <a:buFont typeface="+mj-lt"/>
              <a:buAutoNum type="arabicPeriod"/>
            </a:pPr>
            <a:endParaRPr lang="en-US" b="1" i="1" dirty="0">
              <a:solidFill>
                <a:srgbClr val="7030A0"/>
              </a:solidFill>
            </a:endParaRPr>
          </a:p>
          <a:p>
            <a:pPr marL="457200" indent="-457200">
              <a:buFont typeface="+mj-lt"/>
              <a:buAutoNum type="arabicPeriod"/>
            </a:pPr>
            <a:endParaRPr lang="en-US" b="1" dirty="0">
              <a:solidFill>
                <a:srgbClr val="7030A0"/>
              </a:solidFill>
            </a:endParaRPr>
          </a:p>
        </p:txBody>
      </p:sp>
    </p:spTree>
    <p:extLst>
      <p:ext uri="{BB962C8B-B14F-4D97-AF65-F5344CB8AC3E}">
        <p14:creationId xmlns:p14="http://schemas.microsoft.com/office/powerpoint/2010/main" val="330230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0051" y="0"/>
            <a:ext cx="11419742" cy="914400"/>
          </a:xfrm>
        </p:spPr>
        <p:txBody>
          <a:bodyPr/>
          <a:lstStyle/>
          <a:p>
            <a:r>
              <a:rPr lang="en-US" dirty="0"/>
              <a:t>Neighbor-Joining on </a:t>
            </a:r>
            <a:r>
              <a:rPr lang="en-US" dirty="0" err="1"/>
              <a:t>Coronoviruses</a:t>
            </a:r>
            <a:endParaRPr lang="en-US" dirty="0"/>
          </a:p>
        </p:txBody>
      </p:sp>
      <p:pic>
        <p:nvPicPr>
          <p:cNvPr id="35" name="34 Imagen" descr="http://bioinformaticsalgorithms.com/images/Evolution/coronavirus_neighbor-joining_tree.png"/>
          <p:cNvPicPr/>
          <p:nvPr/>
        </p:nvPicPr>
        <p:blipFill>
          <a:blip r:embed="rId3">
            <a:extLst>
              <a:ext uri="{28A0092B-C50C-407E-A947-70E740481C1C}">
                <a14:useLocalDpi xmlns:a14="http://schemas.microsoft.com/office/drawing/2010/main" val="0"/>
              </a:ext>
            </a:extLst>
          </a:blip>
          <a:srcRect/>
          <a:stretch>
            <a:fillRect/>
          </a:stretch>
        </p:blipFill>
        <p:spPr bwMode="auto">
          <a:xfrm>
            <a:off x="2045153" y="1028698"/>
            <a:ext cx="8176533" cy="5633358"/>
          </a:xfrm>
          <a:prstGeom prst="rect">
            <a:avLst/>
          </a:prstGeom>
          <a:noFill/>
          <a:ln>
            <a:noFill/>
          </a:ln>
        </p:spPr>
      </p:pic>
    </p:spTree>
    <p:extLst>
      <p:ext uri="{BB962C8B-B14F-4D97-AF65-F5344CB8AC3E}">
        <p14:creationId xmlns:p14="http://schemas.microsoft.com/office/powerpoint/2010/main" val="4262289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0051" y="0"/>
            <a:ext cx="11419742" cy="914400"/>
          </a:xfrm>
        </p:spPr>
        <p:txBody>
          <a:bodyPr/>
          <a:lstStyle/>
          <a:p>
            <a:r>
              <a:rPr lang="en-US" dirty="0"/>
              <a:t>Neighbor-Joining on </a:t>
            </a:r>
            <a:r>
              <a:rPr lang="en-US" dirty="0" err="1"/>
              <a:t>Coronoviruses</a:t>
            </a:r>
            <a:endParaRPr lang="en-US" dirty="0"/>
          </a:p>
        </p:txBody>
      </p:sp>
      <p:pic>
        <p:nvPicPr>
          <p:cNvPr id="4" name="3 Imagen" descr="http://bioinformaticsalgorithms.com/images/Evolution/Spike_protein_neighbor-joining_tree.png"/>
          <p:cNvPicPr/>
          <p:nvPr/>
        </p:nvPicPr>
        <p:blipFill>
          <a:blip r:embed="rId3">
            <a:extLst>
              <a:ext uri="{28A0092B-C50C-407E-A947-70E740481C1C}">
                <a14:useLocalDpi xmlns:a14="http://schemas.microsoft.com/office/drawing/2010/main" val="0"/>
              </a:ext>
            </a:extLst>
          </a:blip>
          <a:srcRect/>
          <a:stretch>
            <a:fillRect/>
          </a:stretch>
        </p:blipFill>
        <p:spPr bwMode="auto">
          <a:xfrm>
            <a:off x="2518681" y="1020536"/>
            <a:ext cx="7155997" cy="5519057"/>
          </a:xfrm>
          <a:prstGeom prst="rect">
            <a:avLst/>
          </a:prstGeom>
          <a:noFill/>
          <a:ln>
            <a:noFill/>
          </a:ln>
        </p:spPr>
      </p:pic>
    </p:spTree>
    <p:extLst>
      <p:ext uri="{BB962C8B-B14F-4D97-AF65-F5344CB8AC3E}">
        <p14:creationId xmlns:p14="http://schemas.microsoft.com/office/powerpoint/2010/main" val="126573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799253"/>
          </a:xfrm>
        </p:spPr>
        <p:txBody>
          <a:bodyPr/>
          <a:lstStyle/>
          <a:p>
            <a:r>
              <a:rPr lang="en-US" dirty="0"/>
              <a:t>Exercise Break</a:t>
            </a:r>
          </a:p>
        </p:txBody>
      </p:sp>
      <p:sp>
        <p:nvSpPr>
          <p:cNvPr id="3" name="2 Marcador de contenido"/>
          <p:cNvSpPr>
            <a:spLocks noGrp="1"/>
          </p:cNvSpPr>
          <p:nvPr>
            <p:ph idx="1"/>
          </p:nvPr>
        </p:nvSpPr>
        <p:spPr>
          <a:xfrm>
            <a:off x="512932" y="895847"/>
            <a:ext cx="10972800" cy="5633719"/>
          </a:xfrm>
        </p:spPr>
        <p:txBody>
          <a:bodyPr>
            <a:normAutofit/>
          </a:bodyPr>
          <a:lstStyle/>
          <a:p>
            <a:pPr>
              <a:lnSpc>
                <a:spcPct val="120000"/>
              </a:lnSpc>
            </a:pPr>
            <a:r>
              <a:rPr lang="en-US" dirty="0"/>
              <a:t>Below is a distance matrix </a:t>
            </a:r>
            <a:r>
              <a:rPr lang="en-US" i="1" dirty="0"/>
              <a:t>D</a:t>
            </a:r>
            <a:r>
              <a:rPr lang="en-US" dirty="0"/>
              <a:t>. Compute </a:t>
            </a:r>
            <a:r>
              <a:rPr lang="en-US" i="1" dirty="0"/>
              <a:t>D</a:t>
            </a:r>
            <a:r>
              <a:rPr lang="en-US" i="1" baseline="30000" dirty="0"/>
              <a:t>*</a:t>
            </a:r>
            <a:r>
              <a:rPr lang="en-US" i="1" baseline="-25000" dirty="0" err="1"/>
              <a:t>k,l</a:t>
            </a:r>
            <a:r>
              <a:rPr lang="en-US" dirty="0"/>
              <a:t> where </a:t>
            </a:r>
            <a:r>
              <a:rPr lang="en-US" i="1" dirty="0"/>
              <a:t>D</a:t>
            </a:r>
            <a:r>
              <a:rPr lang="en-US" i="1" baseline="30000" dirty="0"/>
              <a:t>*</a:t>
            </a:r>
            <a:r>
              <a:rPr lang="en-US" dirty="0"/>
              <a:t> is the neighbor-joining matrix of </a:t>
            </a:r>
            <a:r>
              <a:rPr lang="en-US" i="1" dirty="0"/>
              <a:t>D</a:t>
            </a:r>
            <a:r>
              <a:rPr lang="en-US" dirty="0"/>
              <a:t>.</a:t>
            </a:r>
          </a:p>
          <a:p>
            <a:pPr>
              <a:lnSpc>
                <a:spcPct val="120000"/>
              </a:lnSpc>
            </a:pPr>
            <a:endParaRPr lang="en-US" dirty="0"/>
          </a:p>
          <a:p>
            <a:pPr>
              <a:lnSpc>
                <a:spcPct val="120000"/>
              </a:lnSpc>
            </a:pPr>
            <a:endParaRPr lang="en-US" dirty="0"/>
          </a:p>
          <a:p>
            <a:pPr>
              <a:lnSpc>
                <a:spcPct val="120000"/>
              </a:lnSpc>
            </a:pPr>
            <a:endParaRPr lang="en-US" dirty="0"/>
          </a:p>
          <a:p>
            <a:pPr>
              <a:lnSpc>
                <a:spcPct val="120000"/>
              </a:lnSpc>
            </a:pPr>
            <a:r>
              <a:rPr lang="en-US" dirty="0"/>
              <a:t>Below is a distance matrix </a:t>
            </a:r>
            <a:r>
              <a:rPr lang="en-US" i="1" dirty="0"/>
              <a:t>D</a:t>
            </a:r>
            <a:r>
              <a:rPr lang="en-US" dirty="0"/>
              <a:t>. After the neighbor- joining algorithm decides that </a:t>
            </a:r>
            <a:r>
              <a:rPr lang="en-US" i="1" dirty="0"/>
              <a:t>j</a:t>
            </a:r>
            <a:r>
              <a:rPr lang="en-US" dirty="0"/>
              <a:t> and </a:t>
            </a:r>
            <a:r>
              <a:rPr lang="en-US" i="1" dirty="0"/>
              <a:t>k</a:t>
            </a:r>
            <a:r>
              <a:rPr lang="en-US" dirty="0"/>
              <a:t> are neighbors, compute </a:t>
            </a:r>
            <a:r>
              <a:rPr lang="en-US" i="1" dirty="0" err="1"/>
              <a:t>LimbLength</a:t>
            </a:r>
            <a:r>
              <a:rPr lang="en-US" i="1" dirty="0"/>
              <a:t>(k).</a:t>
            </a:r>
            <a:endParaRPr lang="en-US" dirty="0"/>
          </a:p>
        </p:txBody>
      </p:sp>
      <p:pic>
        <p:nvPicPr>
          <p:cNvPr id="1228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5093" y="1381538"/>
            <a:ext cx="9129022" cy="256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301" y="4485173"/>
            <a:ext cx="7638150" cy="2460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039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Transforming Distance Matrices into Evolutionary Trees</a:t>
            </a:r>
          </a:p>
          <a:p>
            <a:r>
              <a:rPr lang="en-US" dirty="0"/>
              <a:t>Toward an Algorithm for Distance-Based Phylogeny Construction</a:t>
            </a:r>
          </a:p>
          <a:p>
            <a:r>
              <a:rPr lang="en-US" dirty="0"/>
              <a:t>Additive Phylogeny</a:t>
            </a:r>
          </a:p>
          <a:p>
            <a:r>
              <a:rPr lang="en-US" dirty="0" err="1"/>
              <a:t>Ultrametric</a:t>
            </a:r>
            <a:r>
              <a:rPr lang="en-US" dirty="0"/>
              <a:t> Evolutionary Trees (UPGMA reconstruction)</a:t>
            </a:r>
          </a:p>
          <a:p>
            <a:r>
              <a:rPr lang="en-US" dirty="0"/>
              <a:t>The </a:t>
            </a:r>
            <a:r>
              <a:rPr lang="en-US" dirty="0" err="1"/>
              <a:t>Neibour</a:t>
            </a:r>
            <a:r>
              <a:rPr lang="en-US" dirty="0"/>
              <a:t>-Joining Algorithm</a:t>
            </a:r>
          </a:p>
          <a:p>
            <a:r>
              <a:rPr lang="en-US" b="1" dirty="0"/>
              <a:t>Using Least-Squares to construct Distance-Based Phylogenies</a:t>
            </a:r>
          </a:p>
        </p:txBody>
      </p:sp>
    </p:spTree>
    <p:extLst>
      <p:ext uri="{BB962C8B-B14F-4D97-AF65-F5344CB8AC3E}">
        <p14:creationId xmlns:p14="http://schemas.microsoft.com/office/powerpoint/2010/main" val="85800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473206" cy="369332"/>
            </a:xfrm>
            <a:prstGeom prst="rect">
              <a:avLst/>
            </a:prstGeom>
            <a:noFill/>
          </p:spPr>
          <p:txBody>
            <a:bodyPr wrap="none" rtlCol="0">
              <a:spAutoFit/>
            </a:bodyPr>
            <a:lstStyle/>
            <a:p>
              <a:r>
                <a:rPr lang="en-US" dirty="0"/>
                <a:t>1.5</a:t>
              </a:r>
            </a:p>
          </p:txBody>
        </p:sp>
        <p:sp>
          <p:nvSpPr>
            <p:cNvPr id="21" name="20 CuadroTexto"/>
            <p:cNvSpPr txBox="1"/>
            <p:nvPr/>
          </p:nvSpPr>
          <p:spPr>
            <a:xfrm>
              <a:off x="5869763" y="4399102"/>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4683364" y="5117062"/>
              <a:ext cx="473206" cy="369332"/>
            </a:xfrm>
            <a:prstGeom prst="rect">
              <a:avLst/>
            </a:prstGeom>
            <a:noFill/>
          </p:spPr>
          <p:txBody>
            <a:bodyPr wrap="none" rtlCol="0">
              <a:spAutoFit/>
            </a:bodyPr>
            <a:lstStyle/>
            <a:p>
              <a:r>
                <a:rPr lang="en-US" dirty="0"/>
                <a:t>1.5</a:t>
              </a:r>
            </a:p>
          </p:txBody>
        </p:sp>
        <p:sp>
          <p:nvSpPr>
            <p:cNvPr id="23" name="22 CuadroTexto"/>
            <p:cNvSpPr txBox="1"/>
            <p:nvPr/>
          </p:nvSpPr>
          <p:spPr>
            <a:xfrm>
              <a:off x="7063148" y="4103075"/>
              <a:ext cx="300082" cy="369332"/>
            </a:xfrm>
            <a:prstGeom prst="rect">
              <a:avLst/>
            </a:prstGeom>
            <a:noFill/>
          </p:spPr>
          <p:txBody>
            <a:bodyPr wrap="none" rtlCol="0">
              <a:spAutoFit/>
            </a:bodyPr>
            <a:lstStyle/>
            <a:p>
              <a:r>
                <a:rPr lang="en-US" dirty="0"/>
                <a:t>1</a:t>
              </a:r>
            </a:p>
          </p:txBody>
        </p:sp>
        <p:sp>
          <p:nvSpPr>
            <p:cNvPr id="24" name="23 CuadroTexto"/>
            <p:cNvSpPr txBox="1"/>
            <p:nvPr/>
          </p:nvSpPr>
          <p:spPr>
            <a:xfrm>
              <a:off x="7115902" y="5068284"/>
              <a:ext cx="300082" cy="369332"/>
            </a:xfrm>
            <a:prstGeom prst="rect">
              <a:avLst/>
            </a:prstGeom>
            <a:noFill/>
          </p:spPr>
          <p:txBody>
            <a:bodyPr wrap="none" rtlCol="0">
              <a:spAutoFit/>
            </a:bodyPr>
            <a:lstStyle/>
            <a:p>
              <a:r>
                <a:rPr lang="en-US" dirty="0"/>
                <a:t>1</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spTree>
    <p:extLst>
      <p:ext uri="{BB962C8B-B14F-4D97-AF65-F5344CB8AC3E}">
        <p14:creationId xmlns:p14="http://schemas.microsoft.com/office/powerpoint/2010/main" val="279064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Transforming Distance Matrices into Evolutionary Trees</a:t>
            </a:r>
          </a:p>
          <a:p>
            <a:r>
              <a:rPr lang="en-US" dirty="0"/>
              <a:t>Toward an Algorithm for Distance-Based Phylogeny Construction</a:t>
            </a:r>
          </a:p>
          <a:p>
            <a:r>
              <a:rPr lang="en-US" dirty="0"/>
              <a:t>Additive Phylogeny</a:t>
            </a:r>
          </a:p>
          <a:p>
            <a:r>
              <a:rPr lang="en-US" dirty="0" err="1"/>
              <a:t>Ultrametric</a:t>
            </a:r>
            <a:r>
              <a:rPr lang="en-US" dirty="0"/>
              <a:t> Evolutionary Trees (UPGMA reconstruction)</a:t>
            </a:r>
          </a:p>
          <a:p>
            <a:r>
              <a:rPr lang="en-US" b="1" dirty="0"/>
              <a:t>The </a:t>
            </a:r>
            <a:r>
              <a:rPr lang="en-US" b="1" dirty="0" err="1"/>
              <a:t>Neibour</a:t>
            </a:r>
            <a:r>
              <a:rPr lang="en-US" b="1" dirty="0"/>
              <a:t>-Joining Algorithm</a:t>
            </a:r>
          </a:p>
          <a:p>
            <a:r>
              <a:rPr lang="en-US" dirty="0"/>
              <a:t>Using Least-Squares to construct Distance-Based Phylogenies</a:t>
            </a:r>
          </a:p>
          <a:p>
            <a:endParaRPr lang="en-US" b="1" dirty="0"/>
          </a:p>
        </p:txBody>
      </p:sp>
    </p:spTree>
    <p:extLst>
      <p:ext uri="{BB962C8B-B14F-4D97-AF65-F5344CB8AC3E}">
        <p14:creationId xmlns:p14="http://schemas.microsoft.com/office/powerpoint/2010/main" val="271756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473206" cy="369332"/>
            </a:xfrm>
            <a:prstGeom prst="rect">
              <a:avLst/>
            </a:prstGeom>
            <a:noFill/>
          </p:spPr>
          <p:txBody>
            <a:bodyPr wrap="none" rtlCol="0">
              <a:spAutoFit/>
            </a:bodyPr>
            <a:lstStyle/>
            <a:p>
              <a:r>
                <a:rPr lang="en-US" dirty="0"/>
                <a:t>1.5</a:t>
              </a:r>
            </a:p>
          </p:txBody>
        </p:sp>
        <p:sp>
          <p:nvSpPr>
            <p:cNvPr id="21" name="20 CuadroTexto"/>
            <p:cNvSpPr txBox="1"/>
            <p:nvPr/>
          </p:nvSpPr>
          <p:spPr>
            <a:xfrm>
              <a:off x="5869763" y="4399102"/>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4683364" y="5117062"/>
              <a:ext cx="473206" cy="369332"/>
            </a:xfrm>
            <a:prstGeom prst="rect">
              <a:avLst/>
            </a:prstGeom>
            <a:noFill/>
          </p:spPr>
          <p:txBody>
            <a:bodyPr wrap="none" rtlCol="0">
              <a:spAutoFit/>
            </a:bodyPr>
            <a:lstStyle/>
            <a:p>
              <a:r>
                <a:rPr lang="en-US" dirty="0"/>
                <a:t>1.5</a:t>
              </a:r>
            </a:p>
          </p:txBody>
        </p:sp>
        <p:sp>
          <p:nvSpPr>
            <p:cNvPr id="23" name="22 CuadroTexto"/>
            <p:cNvSpPr txBox="1"/>
            <p:nvPr/>
          </p:nvSpPr>
          <p:spPr>
            <a:xfrm>
              <a:off x="7063148" y="4103075"/>
              <a:ext cx="300082" cy="369332"/>
            </a:xfrm>
            <a:prstGeom prst="rect">
              <a:avLst/>
            </a:prstGeom>
            <a:noFill/>
          </p:spPr>
          <p:txBody>
            <a:bodyPr wrap="none" rtlCol="0">
              <a:spAutoFit/>
            </a:bodyPr>
            <a:lstStyle/>
            <a:p>
              <a:r>
                <a:rPr lang="en-US" dirty="0"/>
                <a:t>1</a:t>
              </a:r>
            </a:p>
          </p:txBody>
        </p:sp>
        <p:sp>
          <p:nvSpPr>
            <p:cNvPr id="24" name="23 CuadroTexto"/>
            <p:cNvSpPr txBox="1"/>
            <p:nvPr/>
          </p:nvSpPr>
          <p:spPr>
            <a:xfrm>
              <a:off x="7115902" y="5068284"/>
              <a:ext cx="300082" cy="369332"/>
            </a:xfrm>
            <a:prstGeom prst="rect">
              <a:avLst/>
            </a:prstGeom>
            <a:noFill/>
          </p:spPr>
          <p:txBody>
            <a:bodyPr wrap="none" rtlCol="0">
              <a:spAutoFit/>
            </a:bodyPr>
            <a:lstStyle/>
            <a:p>
              <a:r>
                <a:rPr lang="en-US" dirty="0"/>
                <a:t>1</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graphicFrame>
        <p:nvGraphicFramePr>
          <p:cNvPr id="25" name="5 Marcador de contenido"/>
          <p:cNvGraphicFramePr>
            <a:graphicFrameLocks/>
          </p:cNvGraphicFramePr>
          <p:nvPr/>
        </p:nvGraphicFramePr>
        <p:xfrm>
          <a:off x="7526782" y="4298926"/>
          <a:ext cx="1942533"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3156">
                  <a:extLst>
                    <a:ext uri="{9D8B030D-6E8A-4147-A177-3AD203B41FA5}">
                      <a16:colId xmlns:a16="http://schemas.microsoft.com/office/drawing/2014/main" val="20003"/>
                    </a:ext>
                  </a:extLst>
                </a:gridCol>
                <a:gridCol w="404446">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7101693" y="5252325"/>
            <a:ext cx="388248" cy="461665"/>
          </a:xfrm>
          <a:prstGeom prst="rect">
            <a:avLst/>
          </a:prstGeom>
          <a:noFill/>
        </p:spPr>
        <p:txBody>
          <a:bodyPr wrap="none" rtlCol="0">
            <a:spAutoFit/>
          </a:bodyPr>
          <a:lstStyle/>
          <a:p>
            <a:r>
              <a:rPr lang="en-US" sz="2400" b="1" i="1" dirty="0">
                <a:latin typeface="+mj-lt"/>
              </a:rPr>
              <a:t>d</a:t>
            </a:r>
          </a:p>
        </p:txBody>
      </p:sp>
    </p:spTree>
    <p:extLst>
      <p:ext uri="{BB962C8B-B14F-4D97-AF65-F5344CB8AC3E}">
        <p14:creationId xmlns:p14="http://schemas.microsoft.com/office/powerpoint/2010/main" val="335188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5</a:t>
                      </a:r>
                    </a:p>
                  </a:txBody>
                  <a:tcPr/>
                </a:tc>
                <a:tc>
                  <a:txBody>
                    <a:bodyPr/>
                    <a:lstStyle/>
                    <a:p>
                      <a:r>
                        <a:rPr lang="en-US" sz="2400" b="0" dirty="0">
                          <a:solidFill>
                            <a:schemeClr val="accent6">
                              <a:lumMod val="40000"/>
                              <a:lumOff val="60000"/>
                            </a:schemeClr>
                          </a:solidFill>
                        </a:rPr>
                        <a:t>2</a:t>
                      </a:r>
                    </a:p>
                  </a:txBody>
                  <a:tcPr/>
                </a:tc>
                <a:tc>
                  <a:txBody>
                    <a:bodyPr/>
                    <a:lstStyle/>
                    <a:p>
                      <a:r>
                        <a:rPr lang="en-US" sz="2400" b="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473206" cy="369332"/>
            </a:xfrm>
            <a:prstGeom prst="rect">
              <a:avLst/>
            </a:prstGeom>
            <a:noFill/>
          </p:spPr>
          <p:txBody>
            <a:bodyPr wrap="none" rtlCol="0">
              <a:spAutoFit/>
            </a:bodyPr>
            <a:lstStyle/>
            <a:p>
              <a:r>
                <a:rPr lang="en-US" dirty="0"/>
                <a:t>1.5</a:t>
              </a:r>
            </a:p>
          </p:txBody>
        </p:sp>
        <p:sp>
          <p:nvSpPr>
            <p:cNvPr id="21" name="20 CuadroTexto"/>
            <p:cNvSpPr txBox="1"/>
            <p:nvPr/>
          </p:nvSpPr>
          <p:spPr>
            <a:xfrm>
              <a:off x="5869763" y="4399102"/>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4683364" y="5117062"/>
              <a:ext cx="473206" cy="369332"/>
            </a:xfrm>
            <a:prstGeom prst="rect">
              <a:avLst/>
            </a:prstGeom>
            <a:noFill/>
          </p:spPr>
          <p:txBody>
            <a:bodyPr wrap="none" rtlCol="0">
              <a:spAutoFit/>
            </a:bodyPr>
            <a:lstStyle/>
            <a:p>
              <a:r>
                <a:rPr lang="en-US" dirty="0"/>
                <a:t>1.5</a:t>
              </a:r>
            </a:p>
          </p:txBody>
        </p:sp>
        <p:sp>
          <p:nvSpPr>
            <p:cNvPr id="23" name="22 CuadroTexto"/>
            <p:cNvSpPr txBox="1"/>
            <p:nvPr/>
          </p:nvSpPr>
          <p:spPr>
            <a:xfrm>
              <a:off x="7063148" y="4103075"/>
              <a:ext cx="300082" cy="369332"/>
            </a:xfrm>
            <a:prstGeom prst="rect">
              <a:avLst/>
            </a:prstGeom>
            <a:noFill/>
          </p:spPr>
          <p:txBody>
            <a:bodyPr wrap="none" rtlCol="0">
              <a:spAutoFit/>
            </a:bodyPr>
            <a:lstStyle/>
            <a:p>
              <a:r>
                <a:rPr lang="en-US" dirty="0"/>
                <a:t>1</a:t>
              </a:r>
            </a:p>
          </p:txBody>
        </p:sp>
        <p:sp>
          <p:nvSpPr>
            <p:cNvPr id="24" name="23 CuadroTexto"/>
            <p:cNvSpPr txBox="1"/>
            <p:nvPr/>
          </p:nvSpPr>
          <p:spPr>
            <a:xfrm>
              <a:off x="7115902" y="5068284"/>
              <a:ext cx="300082" cy="369332"/>
            </a:xfrm>
            <a:prstGeom prst="rect">
              <a:avLst/>
            </a:prstGeom>
            <a:noFill/>
          </p:spPr>
          <p:txBody>
            <a:bodyPr wrap="none" rtlCol="0">
              <a:spAutoFit/>
            </a:bodyPr>
            <a:lstStyle/>
            <a:p>
              <a:r>
                <a:rPr lang="en-US" dirty="0"/>
                <a:t>1</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graphicFrame>
        <p:nvGraphicFramePr>
          <p:cNvPr id="25" name="5 Marcador de contenido"/>
          <p:cNvGraphicFramePr>
            <a:graphicFrameLocks/>
          </p:cNvGraphicFramePr>
          <p:nvPr/>
        </p:nvGraphicFramePr>
        <p:xfrm>
          <a:off x="7526782" y="4298926"/>
          <a:ext cx="1942533"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3156">
                  <a:extLst>
                    <a:ext uri="{9D8B030D-6E8A-4147-A177-3AD203B41FA5}">
                      <a16:colId xmlns:a16="http://schemas.microsoft.com/office/drawing/2014/main" val="20003"/>
                    </a:ext>
                  </a:extLst>
                </a:gridCol>
                <a:gridCol w="404446">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solidFill>
                            <a:schemeClr val="accent6">
                              <a:lumMod val="40000"/>
                              <a:lumOff val="60000"/>
                            </a:schemeClr>
                          </a:solidFill>
                        </a:rPr>
                        <a:t>0</a:t>
                      </a:r>
                    </a:p>
                  </a:txBody>
                  <a:tcPr/>
                </a:tc>
                <a:tc>
                  <a:txBody>
                    <a:bodyPr/>
                    <a:lstStyle/>
                    <a:p>
                      <a:r>
                        <a:rPr lang="en-US" sz="2400" dirty="0"/>
                        <a:t>3</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chemeClr val="accent6">
                              <a:lumMod val="40000"/>
                              <a:lumOff val="60000"/>
                            </a:schemeClr>
                          </a:solidFill>
                        </a:rPr>
                        <a:t>3</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2</a:t>
                      </a:r>
                    </a:p>
                  </a:txBody>
                  <a:tcPr/>
                </a:tc>
                <a:tc>
                  <a:txBody>
                    <a:bodyPr/>
                    <a:lstStyle/>
                    <a:p>
                      <a:r>
                        <a:rPr lang="en-US" sz="240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7101693" y="5252325"/>
            <a:ext cx="388248" cy="461665"/>
          </a:xfrm>
          <a:prstGeom prst="rect">
            <a:avLst/>
          </a:prstGeom>
          <a:noFill/>
        </p:spPr>
        <p:txBody>
          <a:bodyPr wrap="none" rtlCol="0">
            <a:spAutoFit/>
          </a:bodyPr>
          <a:lstStyle/>
          <a:p>
            <a:r>
              <a:rPr lang="en-US" sz="2400" b="1" i="1" dirty="0">
                <a:latin typeface="+mj-lt"/>
              </a:rPr>
              <a:t>d</a:t>
            </a:r>
          </a:p>
        </p:txBody>
      </p:sp>
    </p:spTree>
    <p:extLst>
      <p:ext uri="{BB962C8B-B14F-4D97-AF65-F5344CB8AC3E}">
        <p14:creationId xmlns:p14="http://schemas.microsoft.com/office/powerpoint/2010/main" val="6848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5</a:t>
                      </a:r>
                    </a:p>
                  </a:txBody>
                  <a:tcPr/>
                </a:tc>
                <a:tc>
                  <a:txBody>
                    <a:bodyPr/>
                    <a:lstStyle/>
                    <a:p>
                      <a:r>
                        <a:rPr lang="en-US" sz="2400" b="0" dirty="0">
                          <a:solidFill>
                            <a:schemeClr val="accent6">
                              <a:lumMod val="40000"/>
                              <a:lumOff val="60000"/>
                            </a:schemeClr>
                          </a:solidFill>
                        </a:rPr>
                        <a:t>2</a:t>
                      </a:r>
                    </a:p>
                  </a:txBody>
                  <a:tcPr/>
                </a:tc>
                <a:tc>
                  <a:txBody>
                    <a:bodyPr/>
                    <a:lstStyle/>
                    <a:p>
                      <a:r>
                        <a:rPr lang="en-US" sz="2400" b="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473206" cy="369332"/>
            </a:xfrm>
            <a:prstGeom prst="rect">
              <a:avLst/>
            </a:prstGeom>
            <a:noFill/>
          </p:spPr>
          <p:txBody>
            <a:bodyPr wrap="none" rtlCol="0">
              <a:spAutoFit/>
            </a:bodyPr>
            <a:lstStyle/>
            <a:p>
              <a:r>
                <a:rPr lang="en-US" dirty="0"/>
                <a:t>1.5</a:t>
              </a:r>
            </a:p>
          </p:txBody>
        </p:sp>
        <p:sp>
          <p:nvSpPr>
            <p:cNvPr id="21" name="20 CuadroTexto"/>
            <p:cNvSpPr txBox="1"/>
            <p:nvPr/>
          </p:nvSpPr>
          <p:spPr>
            <a:xfrm>
              <a:off x="5869763" y="4399102"/>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4683364" y="5117062"/>
              <a:ext cx="473206" cy="369332"/>
            </a:xfrm>
            <a:prstGeom prst="rect">
              <a:avLst/>
            </a:prstGeom>
            <a:noFill/>
          </p:spPr>
          <p:txBody>
            <a:bodyPr wrap="none" rtlCol="0">
              <a:spAutoFit/>
            </a:bodyPr>
            <a:lstStyle/>
            <a:p>
              <a:r>
                <a:rPr lang="en-US" dirty="0"/>
                <a:t>1.5</a:t>
              </a:r>
            </a:p>
          </p:txBody>
        </p:sp>
        <p:sp>
          <p:nvSpPr>
            <p:cNvPr id="23" name="22 CuadroTexto"/>
            <p:cNvSpPr txBox="1"/>
            <p:nvPr/>
          </p:nvSpPr>
          <p:spPr>
            <a:xfrm>
              <a:off x="7063148" y="4103075"/>
              <a:ext cx="300082" cy="369332"/>
            </a:xfrm>
            <a:prstGeom prst="rect">
              <a:avLst/>
            </a:prstGeom>
            <a:noFill/>
          </p:spPr>
          <p:txBody>
            <a:bodyPr wrap="none" rtlCol="0">
              <a:spAutoFit/>
            </a:bodyPr>
            <a:lstStyle/>
            <a:p>
              <a:r>
                <a:rPr lang="en-US" dirty="0"/>
                <a:t>1</a:t>
              </a:r>
            </a:p>
          </p:txBody>
        </p:sp>
        <p:sp>
          <p:nvSpPr>
            <p:cNvPr id="24" name="23 CuadroTexto"/>
            <p:cNvSpPr txBox="1"/>
            <p:nvPr/>
          </p:nvSpPr>
          <p:spPr>
            <a:xfrm>
              <a:off x="7115902" y="5068284"/>
              <a:ext cx="300082" cy="369332"/>
            </a:xfrm>
            <a:prstGeom prst="rect">
              <a:avLst/>
            </a:prstGeom>
            <a:noFill/>
          </p:spPr>
          <p:txBody>
            <a:bodyPr wrap="none" rtlCol="0">
              <a:spAutoFit/>
            </a:bodyPr>
            <a:lstStyle/>
            <a:p>
              <a:r>
                <a:rPr lang="en-US" dirty="0"/>
                <a:t>1</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sp>
        <p:nvSpPr>
          <p:cNvPr id="26" name="25 CuadroTexto"/>
          <p:cNvSpPr txBox="1"/>
          <p:nvPr/>
        </p:nvSpPr>
        <p:spPr>
          <a:xfrm>
            <a:off x="7101693" y="5252325"/>
            <a:ext cx="388248" cy="461665"/>
          </a:xfrm>
          <a:prstGeom prst="rect">
            <a:avLst/>
          </a:prstGeom>
          <a:noFill/>
        </p:spPr>
        <p:txBody>
          <a:bodyPr wrap="none" rtlCol="0">
            <a:spAutoFit/>
          </a:bodyPr>
          <a:lstStyle/>
          <a:p>
            <a:r>
              <a:rPr lang="en-US" sz="2400" b="1" i="1" dirty="0">
                <a:latin typeface="+mj-lt"/>
              </a:rPr>
              <a:t>d</a:t>
            </a:r>
          </a:p>
        </p:txBody>
      </p:sp>
      <p:sp>
        <p:nvSpPr>
          <p:cNvPr id="27" name="26 CuadroTexto"/>
          <p:cNvSpPr txBox="1"/>
          <p:nvPr/>
        </p:nvSpPr>
        <p:spPr>
          <a:xfrm>
            <a:off x="2771478" y="1134495"/>
            <a:ext cx="6848350" cy="523220"/>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800" b="1" i="1" dirty="0">
                <a:latin typeface="+mj-lt"/>
              </a:rPr>
              <a:t>Discrepancy(T, D) </a:t>
            </a:r>
            <a:r>
              <a:rPr lang="en-US" sz="2800" dirty="0">
                <a:latin typeface="+mj-lt"/>
              </a:rPr>
              <a:t>= ∑</a:t>
            </a:r>
            <a:r>
              <a:rPr lang="en-US" sz="2800" baseline="-25000" dirty="0">
                <a:latin typeface="+mj-lt"/>
              </a:rPr>
              <a:t>1≤</a:t>
            </a:r>
            <a:r>
              <a:rPr lang="en-US" sz="2800" i="1" baseline="-25000" dirty="0">
                <a:latin typeface="+mj-lt"/>
              </a:rPr>
              <a:t>i</a:t>
            </a:r>
            <a:r>
              <a:rPr lang="en-US" sz="2800" baseline="-25000" dirty="0">
                <a:latin typeface="+mj-lt"/>
              </a:rPr>
              <a:t>&lt;</a:t>
            </a:r>
            <a:r>
              <a:rPr lang="en-US" sz="2800" i="1" baseline="-25000" dirty="0" err="1">
                <a:latin typeface="+mj-lt"/>
              </a:rPr>
              <a:t>j</a:t>
            </a:r>
            <a:r>
              <a:rPr lang="en-US" sz="2800" baseline="-25000" dirty="0" err="1">
                <a:latin typeface="+mj-lt"/>
              </a:rPr>
              <a:t>≤</a:t>
            </a:r>
            <a:r>
              <a:rPr lang="en-US" sz="2800" i="1" baseline="-25000" dirty="0" err="1">
                <a:latin typeface="+mj-lt"/>
              </a:rPr>
              <a:t>n</a:t>
            </a:r>
            <a:r>
              <a:rPr lang="en-US" sz="2800" i="1" dirty="0">
                <a:latin typeface="+mj-lt"/>
              </a:rPr>
              <a:t> (</a:t>
            </a:r>
            <a:r>
              <a:rPr lang="en-US" sz="2800" i="1" dirty="0" err="1">
                <a:latin typeface="+mj-lt"/>
              </a:rPr>
              <a:t>d</a:t>
            </a:r>
            <a:r>
              <a:rPr lang="en-US" sz="2800" i="1" baseline="-25000" dirty="0" err="1">
                <a:latin typeface="+mj-lt"/>
              </a:rPr>
              <a:t>i,j</a:t>
            </a:r>
            <a:r>
              <a:rPr lang="en-US" sz="2800" i="1" dirty="0">
                <a:latin typeface="+mj-lt"/>
              </a:rPr>
              <a:t>(T) – </a:t>
            </a:r>
            <a:r>
              <a:rPr lang="en-US" sz="2800" i="1" dirty="0" err="1">
                <a:latin typeface="+mj-lt"/>
              </a:rPr>
              <a:t>D</a:t>
            </a:r>
            <a:r>
              <a:rPr lang="en-US" sz="2800" i="1" baseline="-25000" dirty="0" err="1">
                <a:latin typeface="+mj-lt"/>
              </a:rPr>
              <a:t>i,j</a:t>
            </a:r>
            <a:r>
              <a:rPr lang="en-US" sz="2800" i="1" dirty="0">
                <a:latin typeface="+mj-lt"/>
              </a:rPr>
              <a:t>)</a:t>
            </a:r>
            <a:r>
              <a:rPr lang="en-US" sz="2800" i="1" baseline="30000" dirty="0">
                <a:latin typeface="+mj-lt"/>
              </a:rPr>
              <a:t>2</a:t>
            </a:r>
          </a:p>
        </p:txBody>
      </p:sp>
      <p:graphicFrame>
        <p:nvGraphicFramePr>
          <p:cNvPr id="28" name="5 Marcador de contenido"/>
          <p:cNvGraphicFramePr>
            <a:graphicFrameLocks/>
          </p:cNvGraphicFramePr>
          <p:nvPr/>
        </p:nvGraphicFramePr>
        <p:xfrm>
          <a:off x="7526782" y="4298926"/>
          <a:ext cx="1942533"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3156">
                  <a:extLst>
                    <a:ext uri="{9D8B030D-6E8A-4147-A177-3AD203B41FA5}">
                      <a16:colId xmlns:a16="http://schemas.microsoft.com/office/drawing/2014/main" val="20003"/>
                    </a:ext>
                  </a:extLst>
                </a:gridCol>
                <a:gridCol w="404446">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solidFill>
                            <a:schemeClr val="accent6">
                              <a:lumMod val="40000"/>
                              <a:lumOff val="60000"/>
                            </a:schemeClr>
                          </a:solidFill>
                        </a:rPr>
                        <a:t>0</a:t>
                      </a:r>
                    </a:p>
                  </a:txBody>
                  <a:tcPr/>
                </a:tc>
                <a:tc>
                  <a:txBody>
                    <a:bodyPr/>
                    <a:lstStyle/>
                    <a:p>
                      <a:r>
                        <a:rPr lang="en-US" sz="2400" dirty="0"/>
                        <a:t>3</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chemeClr val="accent6">
                              <a:lumMod val="40000"/>
                              <a:lumOff val="60000"/>
                            </a:schemeClr>
                          </a:solidFill>
                        </a:rPr>
                        <a:t>3</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2</a:t>
                      </a:r>
                    </a:p>
                  </a:txBody>
                  <a:tcPr/>
                </a:tc>
                <a:tc>
                  <a:txBody>
                    <a:bodyPr/>
                    <a:lstStyle/>
                    <a:p>
                      <a:r>
                        <a:rPr lang="en-US" sz="240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0719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5</a:t>
                      </a:r>
                    </a:p>
                  </a:txBody>
                  <a:tcPr/>
                </a:tc>
                <a:tc>
                  <a:txBody>
                    <a:bodyPr/>
                    <a:lstStyle/>
                    <a:p>
                      <a:r>
                        <a:rPr lang="en-US" sz="2400" b="0" dirty="0">
                          <a:solidFill>
                            <a:schemeClr val="accent6">
                              <a:lumMod val="40000"/>
                              <a:lumOff val="60000"/>
                            </a:schemeClr>
                          </a:solidFill>
                        </a:rPr>
                        <a:t>2</a:t>
                      </a:r>
                    </a:p>
                  </a:txBody>
                  <a:tcPr/>
                </a:tc>
                <a:tc>
                  <a:txBody>
                    <a:bodyPr/>
                    <a:lstStyle/>
                    <a:p>
                      <a:r>
                        <a:rPr lang="en-US" sz="2400" b="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473206" cy="369332"/>
            </a:xfrm>
            <a:prstGeom prst="rect">
              <a:avLst/>
            </a:prstGeom>
            <a:noFill/>
          </p:spPr>
          <p:txBody>
            <a:bodyPr wrap="none" rtlCol="0">
              <a:spAutoFit/>
            </a:bodyPr>
            <a:lstStyle/>
            <a:p>
              <a:r>
                <a:rPr lang="en-US" dirty="0"/>
                <a:t>1.5</a:t>
              </a:r>
            </a:p>
          </p:txBody>
        </p:sp>
        <p:sp>
          <p:nvSpPr>
            <p:cNvPr id="21" name="20 CuadroTexto"/>
            <p:cNvSpPr txBox="1"/>
            <p:nvPr/>
          </p:nvSpPr>
          <p:spPr>
            <a:xfrm>
              <a:off x="5869763" y="4399102"/>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4683364" y="5117062"/>
              <a:ext cx="473206" cy="369332"/>
            </a:xfrm>
            <a:prstGeom prst="rect">
              <a:avLst/>
            </a:prstGeom>
            <a:noFill/>
          </p:spPr>
          <p:txBody>
            <a:bodyPr wrap="none" rtlCol="0">
              <a:spAutoFit/>
            </a:bodyPr>
            <a:lstStyle/>
            <a:p>
              <a:r>
                <a:rPr lang="en-US" dirty="0"/>
                <a:t>1.5</a:t>
              </a:r>
            </a:p>
          </p:txBody>
        </p:sp>
        <p:sp>
          <p:nvSpPr>
            <p:cNvPr id="23" name="22 CuadroTexto"/>
            <p:cNvSpPr txBox="1"/>
            <p:nvPr/>
          </p:nvSpPr>
          <p:spPr>
            <a:xfrm>
              <a:off x="7063148" y="4103075"/>
              <a:ext cx="300082" cy="369332"/>
            </a:xfrm>
            <a:prstGeom prst="rect">
              <a:avLst/>
            </a:prstGeom>
            <a:noFill/>
          </p:spPr>
          <p:txBody>
            <a:bodyPr wrap="none" rtlCol="0">
              <a:spAutoFit/>
            </a:bodyPr>
            <a:lstStyle/>
            <a:p>
              <a:r>
                <a:rPr lang="en-US" dirty="0"/>
                <a:t>1</a:t>
              </a:r>
            </a:p>
          </p:txBody>
        </p:sp>
        <p:sp>
          <p:nvSpPr>
            <p:cNvPr id="24" name="23 CuadroTexto"/>
            <p:cNvSpPr txBox="1"/>
            <p:nvPr/>
          </p:nvSpPr>
          <p:spPr>
            <a:xfrm>
              <a:off x="7115902" y="5068284"/>
              <a:ext cx="300082" cy="369332"/>
            </a:xfrm>
            <a:prstGeom prst="rect">
              <a:avLst/>
            </a:prstGeom>
            <a:noFill/>
          </p:spPr>
          <p:txBody>
            <a:bodyPr wrap="none" rtlCol="0">
              <a:spAutoFit/>
            </a:bodyPr>
            <a:lstStyle/>
            <a:p>
              <a:r>
                <a:rPr lang="en-US" dirty="0"/>
                <a:t>1</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sp>
        <p:nvSpPr>
          <p:cNvPr id="26" name="25 CuadroTexto"/>
          <p:cNvSpPr txBox="1"/>
          <p:nvPr/>
        </p:nvSpPr>
        <p:spPr>
          <a:xfrm>
            <a:off x="7101693" y="5252325"/>
            <a:ext cx="388248" cy="461665"/>
          </a:xfrm>
          <a:prstGeom prst="rect">
            <a:avLst/>
          </a:prstGeom>
          <a:noFill/>
        </p:spPr>
        <p:txBody>
          <a:bodyPr wrap="none" rtlCol="0">
            <a:spAutoFit/>
          </a:bodyPr>
          <a:lstStyle/>
          <a:p>
            <a:r>
              <a:rPr lang="en-US" sz="2400" b="1" i="1" dirty="0">
                <a:latin typeface="+mj-lt"/>
              </a:rPr>
              <a:t>d</a:t>
            </a:r>
          </a:p>
        </p:txBody>
      </p:sp>
      <p:sp>
        <p:nvSpPr>
          <p:cNvPr id="27" name="26 CuadroTexto"/>
          <p:cNvSpPr txBox="1"/>
          <p:nvPr/>
        </p:nvSpPr>
        <p:spPr>
          <a:xfrm>
            <a:off x="2771478" y="1134495"/>
            <a:ext cx="6848350" cy="95410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800" b="1" i="1" dirty="0">
                <a:latin typeface="+mj-lt"/>
              </a:rPr>
              <a:t>Discrepancy(T, D) </a:t>
            </a:r>
            <a:r>
              <a:rPr lang="en-US" sz="2800" dirty="0">
                <a:latin typeface="+mj-lt"/>
              </a:rPr>
              <a:t>= ∑</a:t>
            </a:r>
            <a:r>
              <a:rPr lang="en-US" sz="2800" baseline="-25000" dirty="0">
                <a:latin typeface="+mj-lt"/>
              </a:rPr>
              <a:t>1≤</a:t>
            </a:r>
            <a:r>
              <a:rPr lang="en-US" sz="2800" i="1" baseline="-25000" dirty="0">
                <a:latin typeface="+mj-lt"/>
              </a:rPr>
              <a:t>i</a:t>
            </a:r>
            <a:r>
              <a:rPr lang="en-US" sz="2800" baseline="-25000" dirty="0">
                <a:latin typeface="+mj-lt"/>
              </a:rPr>
              <a:t>&lt;</a:t>
            </a:r>
            <a:r>
              <a:rPr lang="en-US" sz="2800" i="1" baseline="-25000" dirty="0" err="1">
                <a:latin typeface="+mj-lt"/>
              </a:rPr>
              <a:t>j</a:t>
            </a:r>
            <a:r>
              <a:rPr lang="en-US" sz="2800" baseline="-25000" dirty="0" err="1">
                <a:latin typeface="+mj-lt"/>
              </a:rPr>
              <a:t>≤</a:t>
            </a:r>
            <a:r>
              <a:rPr lang="en-US" sz="2800" i="1" baseline="-25000" dirty="0" err="1">
                <a:latin typeface="+mj-lt"/>
              </a:rPr>
              <a:t>n</a:t>
            </a:r>
            <a:r>
              <a:rPr lang="en-US" sz="2800" i="1" dirty="0">
                <a:latin typeface="+mj-lt"/>
              </a:rPr>
              <a:t> (</a:t>
            </a:r>
            <a:r>
              <a:rPr lang="en-US" sz="2800" i="1" dirty="0" err="1">
                <a:latin typeface="+mj-lt"/>
              </a:rPr>
              <a:t>d</a:t>
            </a:r>
            <a:r>
              <a:rPr lang="en-US" sz="2800" i="1" baseline="-25000" dirty="0" err="1">
                <a:latin typeface="+mj-lt"/>
              </a:rPr>
              <a:t>i,j</a:t>
            </a:r>
            <a:r>
              <a:rPr lang="en-US" sz="2800" i="1" dirty="0">
                <a:latin typeface="+mj-lt"/>
              </a:rPr>
              <a:t>(T) – </a:t>
            </a:r>
            <a:r>
              <a:rPr lang="en-US" sz="2800" i="1" dirty="0" err="1">
                <a:latin typeface="+mj-lt"/>
              </a:rPr>
              <a:t>D</a:t>
            </a:r>
            <a:r>
              <a:rPr lang="en-US" sz="2800" i="1" baseline="-25000" dirty="0" err="1">
                <a:latin typeface="+mj-lt"/>
              </a:rPr>
              <a:t>i,j</a:t>
            </a:r>
            <a:r>
              <a:rPr lang="en-US" sz="2800" i="1" dirty="0">
                <a:latin typeface="+mj-lt"/>
              </a:rPr>
              <a:t>)</a:t>
            </a:r>
            <a:r>
              <a:rPr lang="en-US" sz="2800" i="1" baseline="30000" dirty="0">
                <a:latin typeface="+mj-lt"/>
              </a:rPr>
              <a:t>2</a:t>
            </a:r>
          </a:p>
          <a:p>
            <a:r>
              <a:rPr lang="en-US" sz="2800" i="1" baseline="30000" dirty="0">
                <a:latin typeface="+mj-lt"/>
              </a:rPr>
              <a:t>			</a:t>
            </a:r>
            <a:r>
              <a:rPr lang="en-US" sz="2800" i="1" dirty="0">
                <a:latin typeface="+mj-lt"/>
              </a:rPr>
              <a:t> = </a:t>
            </a:r>
            <a:r>
              <a:rPr lang="en-US" sz="2800" b="1" i="1" dirty="0">
                <a:solidFill>
                  <a:srgbClr val="C00000"/>
                </a:solidFill>
                <a:latin typeface="+mj-lt"/>
              </a:rPr>
              <a:t>1</a:t>
            </a:r>
            <a:r>
              <a:rPr lang="en-US" sz="2800" i="1" baseline="30000" dirty="0">
                <a:latin typeface="+mj-lt"/>
              </a:rPr>
              <a:t>2</a:t>
            </a:r>
            <a:r>
              <a:rPr lang="en-US" sz="2800" i="1" dirty="0">
                <a:latin typeface="+mj-lt"/>
              </a:rPr>
              <a:t>+</a:t>
            </a:r>
            <a:r>
              <a:rPr lang="en-US" sz="2800" b="1" i="1" dirty="0">
                <a:solidFill>
                  <a:srgbClr val="C00000"/>
                </a:solidFill>
                <a:latin typeface="+mj-lt"/>
              </a:rPr>
              <a:t>1</a:t>
            </a:r>
            <a:r>
              <a:rPr lang="en-US" sz="2800" i="1" baseline="30000" dirty="0">
                <a:latin typeface="+mj-lt"/>
              </a:rPr>
              <a:t>2</a:t>
            </a:r>
            <a:r>
              <a:rPr lang="en-US" sz="2800" i="1" dirty="0">
                <a:latin typeface="+mj-lt"/>
              </a:rPr>
              <a:t>=2</a:t>
            </a:r>
            <a:endParaRPr lang="en-US" sz="2800" i="1" baseline="30000" dirty="0">
              <a:latin typeface="+mj-lt"/>
            </a:endParaRPr>
          </a:p>
        </p:txBody>
      </p:sp>
      <p:graphicFrame>
        <p:nvGraphicFramePr>
          <p:cNvPr id="28" name="5 Marcador de contenido"/>
          <p:cNvGraphicFramePr>
            <a:graphicFrameLocks/>
          </p:cNvGraphicFramePr>
          <p:nvPr/>
        </p:nvGraphicFramePr>
        <p:xfrm>
          <a:off x="7526782" y="4298926"/>
          <a:ext cx="1942533"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3156">
                  <a:extLst>
                    <a:ext uri="{9D8B030D-6E8A-4147-A177-3AD203B41FA5}">
                      <a16:colId xmlns:a16="http://schemas.microsoft.com/office/drawing/2014/main" val="20003"/>
                    </a:ext>
                  </a:extLst>
                </a:gridCol>
                <a:gridCol w="404446">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solidFill>
                            <a:schemeClr val="accent6">
                              <a:lumMod val="40000"/>
                              <a:lumOff val="60000"/>
                            </a:schemeClr>
                          </a:solidFill>
                        </a:rPr>
                        <a:t>0</a:t>
                      </a:r>
                    </a:p>
                  </a:txBody>
                  <a:tcPr/>
                </a:tc>
                <a:tc>
                  <a:txBody>
                    <a:bodyPr/>
                    <a:lstStyle/>
                    <a:p>
                      <a:r>
                        <a:rPr lang="en-US" sz="2400" dirty="0"/>
                        <a:t>3</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chemeClr val="accent6">
                              <a:lumMod val="40000"/>
                              <a:lumOff val="60000"/>
                            </a:schemeClr>
                          </a:solidFill>
                        </a:rPr>
                        <a:t>3</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4</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4</a:t>
                      </a:r>
                    </a:p>
                  </a:txBody>
                  <a:tcPr/>
                </a:tc>
                <a:tc>
                  <a:txBody>
                    <a:bodyPr/>
                    <a:lstStyle/>
                    <a:p>
                      <a:r>
                        <a:rPr lang="en-US" sz="2400" dirty="0">
                          <a:solidFill>
                            <a:schemeClr val="accent6">
                              <a:lumMod val="40000"/>
                              <a:lumOff val="60000"/>
                            </a:schemeClr>
                          </a:solidFill>
                        </a:rPr>
                        <a:t>2</a:t>
                      </a:r>
                    </a:p>
                  </a:txBody>
                  <a:tcPr/>
                </a:tc>
                <a:tc>
                  <a:txBody>
                    <a:bodyPr/>
                    <a:lstStyle/>
                    <a:p>
                      <a:r>
                        <a:rPr lang="en-US" sz="240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65450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853440"/>
          </a:xfrm>
        </p:spPr>
        <p:txBody>
          <a:bodyPr/>
          <a:lstStyle/>
          <a:p>
            <a:r>
              <a:rPr lang="en-US" dirty="0"/>
              <a:t>Exercise Break</a:t>
            </a:r>
          </a:p>
        </p:txBody>
      </p:sp>
      <p:sp>
        <p:nvSpPr>
          <p:cNvPr id="3" name="2 Marcador de contenido"/>
          <p:cNvSpPr>
            <a:spLocks noGrp="1"/>
          </p:cNvSpPr>
          <p:nvPr>
            <p:ph idx="1"/>
          </p:nvPr>
        </p:nvSpPr>
        <p:spPr/>
        <p:txBody>
          <a:bodyPr/>
          <a:lstStyle/>
          <a:p>
            <a:pPr marL="0" lvl="0" indent="0">
              <a:buNone/>
            </a:pPr>
            <a:r>
              <a:rPr lang="en-US" dirty="0"/>
              <a:t>Compute the sum of squared errors </a:t>
            </a:r>
            <a:r>
              <a:rPr lang="en-US" i="1" dirty="0"/>
              <a:t>Discrepancy(T,D)</a:t>
            </a:r>
            <a:r>
              <a:rPr lang="en-US" dirty="0"/>
              <a:t> for the tree T and distance </a:t>
            </a:r>
            <a:r>
              <a:rPr lang="en-US" dirty="0" err="1"/>
              <a:t>martrix</a:t>
            </a:r>
            <a:r>
              <a:rPr lang="en-US" dirty="0"/>
              <a:t> </a:t>
            </a:r>
            <a:r>
              <a:rPr lang="en-US" i="1" dirty="0"/>
              <a:t>D</a:t>
            </a:r>
            <a:r>
              <a:rPr lang="en-US" dirty="0"/>
              <a:t> given below.</a:t>
            </a:r>
          </a:p>
          <a:p>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2369" y="2892213"/>
            <a:ext cx="13689813" cy="3847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descr="Screenshot 2018-01-26 11"/>
          <p:cNvPicPr>
            <a:picLocks noChangeAspect="1" noChangeArrowheads="1"/>
          </p:cNvPicPr>
          <p:nvPr/>
        </p:nvPicPr>
        <p:blipFill rotWithShape="1">
          <a:blip r:embed="rId3">
            <a:extLst>
              <a:ext uri="{28A0092B-C50C-407E-A947-70E740481C1C}">
                <a14:useLocalDpi xmlns:a14="http://schemas.microsoft.com/office/drawing/2010/main" val="0"/>
              </a:ext>
            </a:extLst>
          </a:blip>
          <a:srcRect l="71806" t="26902" r="10272" b="24224"/>
          <a:stretch/>
        </p:blipFill>
        <p:spPr bwMode="auto">
          <a:xfrm>
            <a:off x="5835226" y="2336799"/>
            <a:ext cx="4149725" cy="379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24</a:t>
            </a:fld>
            <a:endParaRPr lang="ca-ES" dirty="0"/>
          </a:p>
        </p:txBody>
      </p:sp>
    </p:spTree>
    <p:extLst>
      <p:ext uri="{BB962C8B-B14F-4D97-AF65-F5344CB8AC3E}">
        <p14:creationId xmlns:p14="http://schemas.microsoft.com/office/powerpoint/2010/main" val="233501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Sum of Squared Errors</a:t>
            </a:r>
          </a:p>
        </p:txBody>
      </p:sp>
      <p:graphicFrame>
        <p:nvGraphicFramePr>
          <p:cNvPr id="6" name="5 Marcador de contenido"/>
          <p:cNvGraphicFramePr>
            <a:graphicFrameLocks noGrp="1"/>
          </p:cNvGraphicFramePr>
          <p:nvPr>
            <p:ph idx="1"/>
          </p:nvPr>
        </p:nvGraphicFramePr>
        <p:xfrm>
          <a:off x="3312165" y="42576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1"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4</a:t>
                      </a:r>
                    </a:p>
                  </a:txBody>
                  <a:tcPr/>
                </a:tc>
                <a:tc>
                  <a:txBody>
                    <a:bodyPr/>
                    <a:lstStyle/>
                    <a:p>
                      <a:r>
                        <a:rPr lang="en-US" sz="2400" b="1"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4</a:t>
                      </a:r>
                    </a:p>
                  </a:txBody>
                  <a:tcPr/>
                </a:tc>
                <a:tc>
                  <a:txBody>
                    <a:bodyPr/>
                    <a:lstStyle/>
                    <a:p>
                      <a:r>
                        <a:rPr lang="en-US" sz="2400" b="0" dirty="0">
                          <a:solidFill>
                            <a:schemeClr val="accent6">
                              <a:lumMod val="40000"/>
                              <a:lumOff val="60000"/>
                            </a:schemeClr>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accent6">
                              <a:lumMod val="40000"/>
                              <a:lumOff val="60000"/>
                            </a:schemeClr>
                          </a:solidFill>
                        </a:rPr>
                        <a:t>3</a:t>
                      </a:r>
                    </a:p>
                  </a:txBody>
                  <a:tcPr/>
                </a:tc>
                <a:tc>
                  <a:txBody>
                    <a:bodyPr/>
                    <a:lstStyle/>
                    <a:p>
                      <a:r>
                        <a:rPr lang="en-US" sz="2400" b="0" dirty="0">
                          <a:solidFill>
                            <a:schemeClr val="accent6">
                              <a:lumMod val="40000"/>
                              <a:lumOff val="60000"/>
                            </a:schemeClr>
                          </a:solidFill>
                        </a:rPr>
                        <a:t>5</a:t>
                      </a:r>
                    </a:p>
                  </a:txBody>
                  <a:tcPr/>
                </a:tc>
                <a:tc>
                  <a:txBody>
                    <a:bodyPr/>
                    <a:lstStyle/>
                    <a:p>
                      <a:r>
                        <a:rPr lang="en-US" sz="2400" b="0" dirty="0">
                          <a:solidFill>
                            <a:schemeClr val="accent6">
                              <a:lumMod val="40000"/>
                              <a:lumOff val="60000"/>
                            </a:schemeClr>
                          </a:solidFill>
                        </a:rPr>
                        <a:t>2</a:t>
                      </a:r>
                    </a:p>
                  </a:txBody>
                  <a:tcPr/>
                </a:tc>
                <a:tc>
                  <a:txBody>
                    <a:bodyPr/>
                    <a:lstStyle/>
                    <a:p>
                      <a:r>
                        <a:rPr lang="en-US" sz="2400" b="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3" name="2 CuadroTexto"/>
          <p:cNvSpPr txBox="1"/>
          <p:nvPr/>
        </p:nvSpPr>
        <p:spPr>
          <a:xfrm>
            <a:off x="2887076" y="5211094"/>
            <a:ext cx="413896" cy="461665"/>
          </a:xfrm>
          <a:prstGeom prst="rect">
            <a:avLst/>
          </a:prstGeom>
          <a:noFill/>
        </p:spPr>
        <p:txBody>
          <a:bodyPr wrap="none" rtlCol="0">
            <a:spAutoFit/>
          </a:bodyPr>
          <a:lstStyle/>
          <a:p>
            <a:r>
              <a:rPr lang="en-US" sz="2400" b="1" i="1" dirty="0">
                <a:latin typeface="+mj-lt"/>
              </a:rPr>
              <a:t>D</a:t>
            </a:r>
          </a:p>
        </p:txBody>
      </p:sp>
      <p:grpSp>
        <p:nvGrpSpPr>
          <p:cNvPr id="8" name="7 Grupo"/>
          <p:cNvGrpSpPr/>
          <p:nvPr/>
        </p:nvGrpSpPr>
        <p:grpSpPr>
          <a:xfrm>
            <a:off x="4141183" y="2625801"/>
            <a:ext cx="4085486" cy="1383320"/>
            <a:chOff x="3985846" y="4103074"/>
            <a:chExt cx="4085486" cy="1383320"/>
          </a:xfrm>
        </p:grpSpPr>
        <p:sp>
          <p:nvSpPr>
            <p:cNvPr id="9" name="8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10" name="9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11" name="10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14" name="13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cxnSp>
          <p:nvCxnSpPr>
            <p:cNvPr id="15" name="14 Conector recto"/>
            <p:cNvCxnSpPr>
              <a:endCxn id="11"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11"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2"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4668144" y="4103075"/>
              <a:ext cx="287258" cy="369332"/>
            </a:xfrm>
            <a:prstGeom prst="rect">
              <a:avLst/>
            </a:prstGeom>
            <a:noFill/>
          </p:spPr>
          <p:txBody>
            <a:bodyPr wrap="none" rtlCol="0">
              <a:spAutoFit/>
            </a:bodyPr>
            <a:lstStyle/>
            <a:p>
              <a:r>
                <a:rPr lang="en-US" dirty="0"/>
                <a:t>?</a:t>
              </a:r>
            </a:p>
          </p:txBody>
        </p:sp>
        <p:sp>
          <p:nvSpPr>
            <p:cNvPr id="21" name="20 CuadroTexto"/>
            <p:cNvSpPr txBox="1"/>
            <p:nvPr/>
          </p:nvSpPr>
          <p:spPr>
            <a:xfrm>
              <a:off x="5869763" y="4399102"/>
              <a:ext cx="287258" cy="369332"/>
            </a:xfrm>
            <a:prstGeom prst="rect">
              <a:avLst/>
            </a:prstGeom>
            <a:noFill/>
          </p:spPr>
          <p:txBody>
            <a:bodyPr wrap="none" rtlCol="0">
              <a:spAutoFit/>
            </a:bodyPr>
            <a:lstStyle/>
            <a:p>
              <a:r>
                <a:rPr lang="en-US" dirty="0"/>
                <a:t>?</a:t>
              </a:r>
            </a:p>
          </p:txBody>
        </p:sp>
        <p:sp>
          <p:nvSpPr>
            <p:cNvPr id="22" name="21 CuadroTexto"/>
            <p:cNvSpPr txBox="1"/>
            <p:nvPr/>
          </p:nvSpPr>
          <p:spPr>
            <a:xfrm>
              <a:off x="4683364" y="5117062"/>
              <a:ext cx="287258" cy="369332"/>
            </a:xfrm>
            <a:prstGeom prst="rect">
              <a:avLst/>
            </a:prstGeom>
            <a:noFill/>
          </p:spPr>
          <p:txBody>
            <a:bodyPr wrap="none" rtlCol="0">
              <a:spAutoFit/>
            </a:bodyPr>
            <a:lstStyle/>
            <a:p>
              <a:r>
                <a:rPr lang="en-US" dirty="0"/>
                <a:t>?</a:t>
              </a:r>
            </a:p>
          </p:txBody>
        </p:sp>
        <p:sp>
          <p:nvSpPr>
            <p:cNvPr id="23" name="22 CuadroTexto"/>
            <p:cNvSpPr txBox="1"/>
            <p:nvPr/>
          </p:nvSpPr>
          <p:spPr>
            <a:xfrm>
              <a:off x="7063148" y="4103075"/>
              <a:ext cx="287258" cy="369332"/>
            </a:xfrm>
            <a:prstGeom prst="rect">
              <a:avLst/>
            </a:prstGeom>
            <a:noFill/>
          </p:spPr>
          <p:txBody>
            <a:bodyPr wrap="none" rtlCol="0">
              <a:spAutoFit/>
            </a:bodyPr>
            <a:lstStyle/>
            <a:p>
              <a:r>
                <a:rPr lang="en-US" dirty="0"/>
                <a:t>?</a:t>
              </a:r>
            </a:p>
          </p:txBody>
        </p:sp>
        <p:sp>
          <p:nvSpPr>
            <p:cNvPr id="24" name="23 CuadroTexto"/>
            <p:cNvSpPr txBox="1"/>
            <p:nvPr/>
          </p:nvSpPr>
          <p:spPr>
            <a:xfrm>
              <a:off x="7115902" y="5068284"/>
              <a:ext cx="287258" cy="369332"/>
            </a:xfrm>
            <a:prstGeom prst="rect">
              <a:avLst/>
            </a:prstGeom>
            <a:noFill/>
          </p:spPr>
          <p:txBody>
            <a:bodyPr wrap="none" rtlCol="0">
              <a:spAutoFit/>
            </a:bodyPr>
            <a:lstStyle/>
            <a:p>
              <a:r>
                <a:rPr lang="en-US" dirty="0"/>
                <a:t>?</a:t>
              </a:r>
            </a:p>
          </p:txBody>
        </p:sp>
      </p:grpSp>
      <p:sp>
        <p:nvSpPr>
          <p:cNvPr id="31" name="30 CuadroTexto"/>
          <p:cNvSpPr txBox="1"/>
          <p:nvPr/>
        </p:nvSpPr>
        <p:spPr>
          <a:xfrm>
            <a:off x="3536537" y="3078873"/>
            <a:ext cx="314510" cy="461665"/>
          </a:xfrm>
          <a:prstGeom prst="rect">
            <a:avLst/>
          </a:prstGeom>
          <a:noFill/>
        </p:spPr>
        <p:txBody>
          <a:bodyPr wrap="none" rtlCol="0">
            <a:spAutoFit/>
          </a:bodyPr>
          <a:lstStyle/>
          <a:p>
            <a:r>
              <a:rPr lang="en-US" sz="2400" b="1" i="1" dirty="0">
                <a:latin typeface="+mj-lt"/>
              </a:rPr>
              <a:t>T</a:t>
            </a:r>
          </a:p>
        </p:txBody>
      </p:sp>
      <p:graphicFrame>
        <p:nvGraphicFramePr>
          <p:cNvPr id="25" name="5 Marcador de contenido"/>
          <p:cNvGraphicFramePr>
            <a:graphicFrameLocks/>
          </p:cNvGraphicFramePr>
          <p:nvPr/>
        </p:nvGraphicFramePr>
        <p:xfrm>
          <a:off x="7526782" y="4298926"/>
          <a:ext cx="200408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68995">
                  <a:extLst>
                    <a:ext uri="{9D8B030D-6E8A-4147-A177-3AD203B41FA5}">
                      <a16:colId xmlns:a16="http://schemas.microsoft.com/office/drawing/2014/main" val="20001"/>
                    </a:ext>
                  </a:extLst>
                </a:gridCol>
                <a:gridCol w="378070">
                  <a:extLst>
                    <a:ext uri="{9D8B030D-6E8A-4147-A177-3AD203B41FA5}">
                      <a16:colId xmlns:a16="http://schemas.microsoft.com/office/drawing/2014/main" val="20002"/>
                    </a:ext>
                  </a:extLst>
                </a:gridCol>
                <a:gridCol w="413238">
                  <a:extLst>
                    <a:ext uri="{9D8B030D-6E8A-4147-A177-3AD203B41FA5}">
                      <a16:colId xmlns:a16="http://schemas.microsoft.com/office/drawing/2014/main" val="20003"/>
                    </a:ext>
                  </a:extLst>
                </a:gridCol>
                <a:gridCol w="439616">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solidFill>
                            <a:schemeClr val="accent6">
                              <a:lumMod val="40000"/>
                              <a:lumOff val="60000"/>
                            </a:schemeClr>
                          </a:solidFill>
                        </a:rPr>
                        <a:t>0</a:t>
                      </a:r>
                    </a:p>
                  </a:txBody>
                  <a:tcPr/>
                </a:tc>
                <a:tc>
                  <a:txBody>
                    <a:bodyPr/>
                    <a:lstStyle/>
                    <a:p>
                      <a:r>
                        <a:rPr lang="en-US" sz="2400" dirty="0"/>
                        <a:t>?</a:t>
                      </a:r>
                    </a:p>
                  </a:txBody>
                  <a:tcPr/>
                </a:tc>
                <a:tc>
                  <a:txBody>
                    <a:bodyPr/>
                    <a:lstStyle/>
                    <a:p>
                      <a:r>
                        <a:rPr lang="en-US" sz="2400" dirty="0"/>
                        <a:t>?</a:t>
                      </a:r>
                    </a:p>
                  </a:txBody>
                  <a:tcPr/>
                </a:tc>
                <a:tc>
                  <a:txBody>
                    <a:bodyPr/>
                    <a:lstStyle/>
                    <a:p>
                      <a:r>
                        <a:rPr lang="en-US" sz="2400" b="1" dirty="0">
                          <a:solidFill>
                            <a:schemeClr val="tx1"/>
                          </a:solidFill>
                        </a:rPr>
                        <a:t>?</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a:t>
                      </a:r>
                    </a:p>
                  </a:txBody>
                  <a:tcPr/>
                </a:tc>
                <a:tc>
                  <a:txBody>
                    <a:bodyPr/>
                    <a:lstStyle/>
                    <a:p>
                      <a:r>
                        <a:rPr lang="en-US" sz="2400" b="1" dirty="0">
                          <a:solidFill>
                            <a:schemeClr val="tx1"/>
                          </a:solidFill>
                        </a:rPr>
                        <a:t>?</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t>?</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a:t>
                      </a:r>
                    </a:p>
                  </a:txBody>
                  <a:tcPr/>
                </a:tc>
                <a:tc>
                  <a:txBody>
                    <a:bodyPr/>
                    <a:lstStyle/>
                    <a:p>
                      <a:r>
                        <a:rPr lang="en-US" sz="2400" dirty="0">
                          <a:solidFill>
                            <a:schemeClr val="accent6">
                              <a:lumMod val="40000"/>
                              <a:lumOff val="60000"/>
                            </a:schemeClr>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7101693" y="5252325"/>
            <a:ext cx="388248" cy="461665"/>
          </a:xfrm>
          <a:prstGeom prst="rect">
            <a:avLst/>
          </a:prstGeom>
          <a:noFill/>
        </p:spPr>
        <p:txBody>
          <a:bodyPr wrap="none" rtlCol="0">
            <a:spAutoFit/>
          </a:bodyPr>
          <a:lstStyle/>
          <a:p>
            <a:r>
              <a:rPr lang="en-US" sz="2400" b="1" i="1" dirty="0">
                <a:latin typeface="+mj-lt"/>
              </a:rPr>
              <a:t>d</a:t>
            </a:r>
          </a:p>
        </p:txBody>
      </p:sp>
      <p:sp>
        <p:nvSpPr>
          <p:cNvPr id="27" name="26 CuadroTexto"/>
          <p:cNvSpPr txBox="1"/>
          <p:nvPr/>
        </p:nvSpPr>
        <p:spPr>
          <a:xfrm>
            <a:off x="2336725" y="872885"/>
            <a:ext cx="7429501" cy="95410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b="1" dirty="0">
                <a:solidFill>
                  <a:srgbClr val="7030A0"/>
                </a:solidFill>
                <a:latin typeface="+mj-lt"/>
              </a:rPr>
              <a:t>Exercise Break: </a:t>
            </a:r>
            <a:r>
              <a:rPr lang="en-US" sz="2800" dirty="0">
                <a:latin typeface="+mj-lt"/>
              </a:rPr>
              <a:t>Assign lengths to edges in T in order to minimize </a:t>
            </a:r>
            <a:r>
              <a:rPr lang="en-US" sz="2800" i="1" dirty="0">
                <a:latin typeface="+mj-lt"/>
              </a:rPr>
              <a:t>Discrepancy(T, D)</a:t>
            </a:r>
            <a:endParaRPr lang="en-US" sz="2800" i="1" baseline="30000" dirty="0">
              <a:latin typeface="+mj-lt"/>
            </a:endParaRPr>
          </a:p>
        </p:txBody>
      </p:sp>
    </p:spTree>
    <p:extLst>
      <p:ext uri="{BB962C8B-B14F-4D97-AF65-F5344CB8AC3E}">
        <p14:creationId xmlns:p14="http://schemas.microsoft.com/office/powerpoint/2010/main" val="420634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Least-Squares Phylogeny</a:t>
            </a:r>
          </a:p>
        </p:txBody>
      </p:sp>
      <p:sp>
        <p:nvSpPr>
          <p:cNvPr id="4" name="3 Marcador de contenido"/>
          <p:cNvSpPr>
            <a:spLocks noGrp="1"/>
          </p:cNvSpPr>
          <p:nvPr>
            <p:ph idx="1"/>
          </p:nvPr>
        </p:nvSpPr>
        <p:spPr/>
        <p:txBody>
          <a:bodyPr>
            <a:normAutofit/>
          </a:bodyPr>
          <a:lstStyle/>
          <a:p>
            <a:pPr marL="0" indent="0">
              <a:buNone/>
            </a:pPr>
            <a:r>
              <a:rPr lang="en-US" sz="2800" b="1" dirty="0">
                <a:solidFill>
                  <a:schemeClr val="tx1"/>
                </a:solidFill>
              </a:rPr>
              <a:t>Least-Squares Distance-Based Phylogeny Problem:</a:t>
            </a:r>
          </a:p>
          <a:p>
            <a:pPr marL="0" indent="0">
              <a:buNone/>
            </a:pPr>
            <a:r>
              <a:rPr lang="en-US" sz="2800" i="1" dirty="0">
                <a:solidFill>
                  <a:schemeClr val="tx1"/>
                </a:solidFill>
              </a:rPr>
              <a:t>Given a distance matrix, find the tree that minimizes the sum of squared errors.</a:t>
            </a:r>
          </a:p>
          <a:p>
            <a:pPr marL="0" indent="0">
              <a:buNone/>
            </a:pPr>
            <a:endParaRPr lang="en-US" sz="2800" b="1" dirty="0">
              <a:solidFill>
                <a:schemeClr val="tx1"/>
              </a:solidFill>
            </a:endParaRPr>
          </a:p>
          <a:p>
            <a:r>
              <a:rPr lang="en-US" sz="2800" b="1" dirty="0">
                <a:solidFill>
                  <a:schemeClr val="tx1"/>
                </a:solidFill>
              </a:rPr>
              <a:t>Input: </a:t>
            </a:r>
            <a:r>
              <a:rPr lang="en-US" sz="2800" dirty="0">
                <a:solidFill>
                  <a:schemeClr val="tx1"/>
                </a:solidFill>
              </a:rPr>
              <a:t>An </a:t>
            </a:r>
            <a:r>
              <a:rPr lang="en-US" sz="2800" i="1" dirty="0">
                <a:solidFill>
                  <a:schemeClr val="tx1"/>
                </a:solidFill>
              </a:rPr>
              <a:t>n x n </a:t>
            </a:r>
            <a:r>
              <a:rPr lang="en-US" sz="2800" dirty="0">
                <a:solidFill>
                  <a:schemeClr val="tx1"/>
                </a:solidFill>
              </a:rPr>
              <a:t>distance matrix </a:t>
            </a:r>
            <a:r>
              <a:rPr lang="en-US" sz="2800" i="1" dirty="0">
                <a:solidFill>
                  <a:schemeClr val="tx1"/>
                </a:solidFill>
              </a:rPr>
              <a:t>D</a:t>
            </a:r>
            <a:r>
              <a:rPr lang="en-US" sz="2800" dirty="0">
                <a:solidFill>
                  <a:schemeClr val="tx1"/>
                </a:solidFill>
              </a:rPr>
              <a:t>.</a:t>
            </a:r>
          </a:p>
          <a:p>
            <a:r>
              <a:rPr lang="en-US" sz="2800" b="1" dirty="0">
                <a:solidFill>
                  <a:schemeClr val="tx1"/>
                </a:solidFill>
              </a:rPr>
              <a:t>Output: </a:t>
            </a:r>
            <a:r>
              <a:rPr lang="en-US" sz="2800" dirty="0">
                <a:solidFill>
                  <a:schemeClr val="tx1"/>
                </a:solidFill>
              </a:rPr>
              <a:t>A weighted tree </a:t>
            </a:r>
            <a:r>
              <a:rPr lang="en-US" sz="2800" i="1" dirty="0">
                <a:solidFill>
                  <a:schemeClr val="tx1"/>
                </a:solidFill>
              </a:rPr>
              <a:t>T</a:t>
            </a:r>
            <a:r>
              <a:rPr lang="en-US" sz="2800" dirty="0">
                <a:solidFill>
                  <a:schemeClr val="tx1"/>
                </a:solidFill>
              </a:rPr>
              <a:t> with </a:t>
            </a:r>
            <a:r>
              <a:rPr lang="en-US" sz="2800" i="1" dirty="0">
                <a:solidFill>
                  <a:schemeClr val="tx1"/>
                </a:solidFill>
              </a:rPr>
              <a:t>n</a:t>
            </a:r>
            <a:r>
              <a:rPr lang="en-US" sz="2800" dirty="0">
                <a:solidFill>
                  <a:schemeClr val="tx1"/>
                </a:solidFill>
              </a:rPr>
              <a:t> leaves minimizing </a:t>
            </a:r>
            <a:r>
              <a:rPr lang="en-US" sz="2800" i="1" dirty="0">
                <a:solidFill>
                  <a:schemeClr val="tx1"/>
                </a:solidFill>
              </a:rPr>
              <a:t>Discrepancy(T, D)</a:t>
            </a:r>
            <a:r>
              <a:rPr lang="en-US" sz="2800" dirty="0">
                <a:solidFill>
                  <a:schemeClr val="tx1"/>
                </a:solidFill>
              </a:rPr>
              <a:t> over all weighted trees with </a:t>
            </a:r>
            <a:r>
              <a:rPr lang="en-US" sz="2800" i="1" dirty="0">
                <a:solidFill>
                  <a:schemeClr val="tx1"/>
                </a:solidFill>
              </a:rPr>
              <a:t>n</a:t>
            </a:r>
            <a:r>
              <a:rPr lang="en-US" sz="2800" dirty="0">
                <a:solidFill>
                  <a:schemeClr val="tx1"/>
                </a:solidFill>
              </a:rPr>
              <a:t> leaves.</a:t>
            </a:r>
          </a:p>
        </p:txBody>
      </p:sp>
    </p:spTree>
    <p:extLst>
      <p:ext uri="{BB962C8B-B14F-4D97-AF65-F5344CB8AC3E}">
        <p14:creationId xmlns:p14="http://schemas.microsoft.com/office/powerpoint/2010/main" val="1012162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20959" y="0"/>
            <a:ext cx="11791949" cy="914400"/>
          </a:xfrm>
        </p:spPr>
        <p:txBody>
          <a:bodyPr/>
          <a:lstStyle/>
          <a:p>
            <a:r>
              <a:rPr lang="en-US" dirty="0"/>
              <a:t>Weakness of Distance-Based Methods</a:t>
            </a:r>
          </a:p>
        </p:txBody>
      </p:sp>
      <p:sp>
        <p:nvSpPr>
          <p:cNvPr id="5" name="2 Marcador de contenido"/>
          <p:cNvSpPr>
            <a:spLocks noGrp="1"/>
          </p:cNvSpPr>
          <p:nvPr>
            <p:ph idx="1"/>
          </p:nvPr>
        </p:nvSpPr>
        <p:spPr>
          <a:xfrm>
            <a:off x="556845" y="1327638"/>
            <a:ext cx="11092962" cy="917542"/>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buNone/>
            </a:pPr>
            <a:r>
              <a:rPr lang="en-US" sz="2800" dirty="0">
                <a:solidFill>
                  <a:schemeClr val="tx1"/>
                </a:solidFill>
              </a:rPr>
              <a:t>Distance-based algorithms for evolutionary tree reconstruction say nothing about ancestral states at internal nodes.</a:t>
            </a:r>
          </a:p>
          <a:p>
            <a:pPr marL="457200" indent="-457200">
              <a:buFont typeface="+mj-lt"/>
              <a:buAutoNum type="arabicPeriod"/>
            </a:pPr>
            <a:endParaRPr lang="en-US" sz="2800" i="1" dirty="0">
              <a:solidFill>
                <a:schemeClr val="tx1"/>
              </a:solidFill>
            </a:endParaRPr>
          </a:p>
          <a:p>
            <a:pPr marL="457200" indent="-457200">
              <a:buFont typeface="+mj-lt"/>
              <a:buAutoNum type="arabicPeriod"/>
            </a:pPr>
            <a:endParaRPr lang="en-US" sz="2800" dirty="0">
              <a:solidFill>
                <a:schemeClr val="tx1"/>
              </a:solidFill>
            </a:endParaRPr>
          </a:p>
        </p:txBody>
      </p:sp>
      <p:sp>
        <p:nvSpPr>
          <p:cNvPr id="6" name="2 Marcador de contenido"/>
          <p:cNvSpPr txBox="1">
            <a:spLocks/>
          </p:cNvSpPr>
          <p:nvPr/>
        </p:nvSpPr>
        <p:spPr>
          <a:xfrm>
            <a:off x="570453" y="2397580"/>
            <a:ext cx="11092962" cy="917542"/>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800" dirty="0">
                <a:solidFill>
                  <a:schemeClr val="tx1"/>
                </a:solidFill>
              </a:rPr>
              <a:t>We lost information when we converted a multiple alignment to a distance matrix...</a:t>
            </a:r>
          </a:p>
          <a:p>
            <a:pPr marL="457200" indent="-457200">
              <a:buFont typeface="+mj-lt"/>
              <a:buAutoNum type="arabicPeriod"/>
            </a:pPr>
            <a:endParaRPr lang="en-US" sz="2800" i="1" dirty="0">
              <a:solidFill>
                <a:schemeClr val="tx1"/>
              </a:solidFill>
            </a:endParaRPr>
          </a:p>
          <a:p>
            <a:pPr marL="457200" indent="-457200">
              <a:buFont typeface="+mj-lt"/>
              <a:buAutoNum type="arabicPeriod"/>
            </a:pPr>
            <a:endParaRPr lang="en-US" sz="2800" dirty="0">
              <a:solidFill>
                <a:schemeClr val="tx1"/>
              </a:solidFill>
            </a:endParaRPr>
          </a:p>
        </p:txBody>
      </p:sp>
      <p:graphicFrame>
        <p:nvGraphicFramePr>
          <p:cNvPr id="7" name="3 Marcador de contenido"/>
          <p:cNvGraphicFramePr>
            <a:graphicFrameLocks/>
          </p:cNvGraphicFramePr>
          <p:nvPr/>
        </p:nvGraphicFramePr>
        <p:xfrm>
          <a:off x="2502106" y="3547928"/>
          <a:ext cx="69532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715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tblGrid>
              <a:tr h="457200">
                <a:tc rowSpan="2">
                  <a:txBody>
                    <a:bodyPr/>
                    <a:lstStyle/>
                    <a:p>
                      <a:r>
                        <a:rPr lang="en-US" cap="small" baseline="0" dirty="0"/>
                        <a:t>Species</a:t>
                      </a:r>
                    </a:p>
                  </a:txBody>
                  <a:tcPr/>
                </a:tc>
                <a:tc rowSpan="2">
                  <a:txBody>
                    <a:bodyPr/>
                    <a:lstStyle/>
                    <a:p>
                      <a:r>
                        <a:rPr lang="en-US" cap="small" baseline="0" dirty="0"/>
                        <a:t>Alignment</a:t>
                      </a:r>
                    </a:p>
                    <a:p>
                      <a:endParaRPr lang="en-US" cap="small" baseline="0" dirty="0"/>
                    </a:p>
                    <a:p>
                      <a:endParaRPr lang="en-US" cap="small" baseline="0" dirty="0"/>
                    </a:p>
                  </a:txBody>
                  <a:tcPr/>
                </a:tc>
                <a:tc gridSpan="4">
                  <a:txBody>
                    <a:bodyPr/>
                    <a:lstStyle/>
                    <a:p>
                      <a:pPr algn="ctr"/>
                      <a:r>
                        <a:rPr lang="en-US" cap="small" baseline="0" dirty="0"/>
                        <a:t>Distance Matrix</a:t>
                      </a:r>
                    </a:p>
                  </a:txBody>
                  <a:tcPr/>
                </a:tc>
                <a:tc hMerge="1">
                  <a:txBody>
                    <a:bodyPr/>
                    <a:lstStyle/>
                    <a:p>
                      <a:endParaRPr lang="en-US" cap="small" baseline="0" dirty="0"/>
                    </a:p>
                  </a:txBody>
                  <a:tcPr/>
                </a:tc>
                <a:tc hMerge="1">
                  <a:txBody>
                    <a:bodyPr/>
                    <a:lstStyle/>
                    <a:p>
                      <a:endParaRPr lang="en-US" cap="small" baseline="0" dirty="0"/>
                    </a:p>
                  </a:txBody>
                  <a:tcPr/>
                </a:tc>
                <a:tc hMerge="1">
                  <a:txBody>
                    <a:bodyPr/>
                    <a:lstStyle/>
                    <a:p>
                      <a:endParaRPr lang="en-US" cap="small" baseline="0" dirty="0"/>
                    </a:p>
                  </a:txBody>
                  <a:tcPr/>
                </a:tc>
                <a:extLst>
                  <a:ext uri="{0D108BD9-81ED-4DB2-BD59-A6C34878D82A}">
                    <a16:rowId xmlns:a16="http://schemas.microsoft.com/office/drawing/2014/main" val="10000"/>
                  </a:ext>
                </a:extLst>
              </a:tr>
              <a:tr h="457200">
                <a:tc vMerge="1">
                  <a:txBody>
                    <a:bodyPr/>
                    <a:lstStyle/>
                    <a:p>
                      <a:endParaRPr lang="en-US"/>
                    </a:p>
                  </a:txBody>
                  <a:tcPr/>
                </a:tc>
                <a:tc vMerge="1">
                  <a:txBody>
                    <a:bodyPr/>
                    <a:lstStyle/>
                    <a:p>
                      <a:endParaRPr lang="en-US"/>
                    </a:p>
                  </a:txBody>
                  <a:tcPr/>
                </a:tc>
                <a:tc>
                  <a:txBody>
                    <a:bodyPr/>
                    <a:lstStyle/>
                    <a:p>
                      <a:pPr algn="ctr"/>
                      <a:r>
                        <a:rPr lang="en-US" cap="none" baseline="0" dirty="0"/>
                        <a:t>Chimp</a:t>
                      </a:r>
                      <a:endParaRPr lang="en-US" b="1" cap="none" baseline="0" dirty="0"/>
                    </a:p>
                  </a:txBody>
                  <a:tcPr/>
                </a:tc>
                <a:tc>
                  <a:txBody>
                    <a:bodyPr/>
                    <a:lstStyle/>
                    <a:p>
                      <a:pPr algn="ctr"/>
                      <a:r>
                        <a:rPr lang="en-US" cap="none" baseline="0" dirty="0"/>
                        <a:t>Human</a:t>
                      </a:r>
                      <a:endParaRPr lang="en-US" b="1" cap="none" baseline="0" dirty="0"/>
                    </a:p>
                  </a:txBody>
                  <a:tcPr/>
                </a:tc>
                <a:tc>
                  <a:txBody>
                    <a:bodyPr/>
                    <a:lstStyle/>
                    <a:p>
                      <a:pPr algn="ctr"/>
                      <a:r>
                        <a:rPr lang="en-US" cap="none" baseline="0" dirty="0"/>
                        <a:t>Seal</a:t>
                      </a:r>
                      <a:endParaRPr lang="en-US" b="1" cap="none" baseline="0" dirty="0"/>
                    </a:p>
                  </a:txBody>
                  <a:tcPr/>
                </a:tc>
                <a:tc>
                  <a:txBody>
                    <a:bodyPr/>
                    <a:lstStyle/>
                    <a:p>
                      <a:pPr algn="ctr"/>
                      <a:r>
                        <a:rPr lang="en-US" cap="none" baseline="0" dirty="0"/>
                        <a:t>Whale</a:t>
                      </a:r>
                      <a:endParaRPr lang="en-US" b="1" cap="none" baseline="0" dirty="0"/>
                    </a:p>
                  </a:txBody>
                  <a:tcPr/>
                </a:tc>
                <a:extLst>
                  <a:ext uri="{0D108BD9-81ED-4DB2-BD59-A6C34878D82A}">
                    <a16:rowId xmlns:a16="http://schemas.microsoft.com/office/drawing/2014/main" val="10001"/>
                  </a:ext>
                </a:extLst>
              </a:tr>
              <a:tr h="370840">
                <a:tc>
                  <a:txBody>
                    <a:bodyPr/>
                    <a:lstStyle/>
                    <a:p>
                      <a:r>
                        <a:rPr lang="en-US" dirty="0"/>
                        <a:t>Chimp</a:t>
                      </a:r>
                      <a:endParaRPr lang="en-US" b="1" dirty="0"/>
                    </a:p>
                  </a:txBody>
                  <a:tcPr/>
                </a:tc>
                <a:tc>
                  <a:txBody>
                    <a:bodyPr/>
                    <a:lstStyle/>
                    <a:p>
                      <a:r>
                        <a:rPr lang="en-US" dirty="0"/>
                        <a:t>ACGTAGGCCT</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2"/>
                  </a:ext>
                </a:extLst>
              </a:tr>
              <a:tr h="370840">
                <a:tc>
                  <a:txBody>
                    <a:bodyPr/>
                    <a:lstStyle/>
                    <a:p>
                      <a:r>
                        <a:rPr lang="en-US" dirty="0"/>
                        <a:t>Human</a:t>
                      </a:r>
                      <a:endParaRPr lang="en-US" b="1" dirty="0"/>
                    </a:p>
                  </a:txBody>
                  <a:tcPr/>
                </a:tc>
                <a:tc>
                  <a:txBody>
                    <a:bodyPr/>
                    <a:lstStyle/>
                    <a:p>
                      <a:r>
                        <a:rPr lang="en-US" dirty="0"/>
                        <a:t>ATGTAAGACT</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3"/>
                  </a:ext>
                </a:extLst>
              </a:tr>
              <a:tr h="370840">
                <a:tc>
                  <a:txBody>
                    <a:bodyPr/>
                    <a:lstStyle/>
                    <a:p>
                      <a:r>
                        <a:rPr lang="en-US" dirty="0"/>
                        <a:t>Seal</a:t>
                      </a:r>
                      <a:endParaRPr lang="en-US" b="1" dirty="0"/>
                    </a:p>
                  </a:txBody>
                  <a:tcPr/>
                </a:tc>
                <a:tc>
                  <a:txBody>
                    <a:bodyPr/>
                    <a:lstStyle/>
                    <a:p>
                      <a:r>
                        <a:rPr lang="en-US" dirty="0"/>
                        <a:t>TCGAGAGCAC</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4"/>
                  </a:ext>
                </a:extLst>
              </a:tr>
              <a:tr h="370840">
                <a:tc>
                  <a:txBody>
                    <a:bodyPr/>
                    <a:lstStyle/>
                    <a:p>
                      <a:r>
                        <a:rPr lang="en-US" dirty="0"/>
                        <a:t>Whale</a:t>
                      </a:r>
                      <a:endParaRPr lang="en-US" b="1" dirty="0"/>
                    </a:p>
                  </a:txBody>
                  <a:tcPr/>
                </a:tc>
                <a:tc>
                  <a:txBody>
                    <a:bodyPr/>
                    <a:lstStyle/>
                    <a:p>
                      <a:r>
                        <a:rPr lang="en-US" dirty="0"/>
                        <a:t>TCGAAAGCAT</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0125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9.2</a:t>
            </a:r>
            <a:endParaRPr lang="es-ES" dirty="0"/>
          </a:p>
        </p:txBody>
      </p:sp>
      <p:sp>
        <p:nvSpPr>
          <p:cNvPr id="3" name="Subtitle 2"/>
          <p:cNvSpPr>
            <a:spLocks noGrp="1"/>
          </p:cNvSpPr>
          <p:nvPr>
            <p:ph type="subTitle" idx="1"/>
          </p:nvPr>
        </p:nvSpPr>
        <p:spPr/>
        <p:txBody>
          <a:bodyPr/>
          <a:lstStyle/>
          <a:p>
            <a:r>
              <a:rPr lang="en-US" dirty="0"/>
              <a:t>Character based methods for tree inference</a:t>
            </a:r>
            <a:endParaRPr lang="es-ES" dirty="0"/>
          </a:p>
        </p:txBody>
      </p:sp>
      <p:sp>
        <p:nvSpPr>
          <p:cNvPr id="4" name="3 Rectángulo"/>
          <p:cNvSpPr/>
          <p:nvPr/>
        </p:nvSpPr>
        <p:spPr>
          <a:xfrm>
            <a:off x="2614101" y="2466243"/>
            <a:ext cx="7187360" cy="830997"/>
          </a:xfrm>
          <a:prstGeom prst="rect">
            <a:avLst/>
          </a:prstGeom>
          <a:solidFill>
            <a:schemeClr val="tx2">
              <a:lumMod val="20000"/>
              <a:lumOff val="80000"/>
            </a:schemeClr>
          </a:solidFill>
          <a:ln>
            <a:noFill/>
          </a:ln>
          <a:effectLst>
            <a:outerShdw blurRad="57785" dist="33020" dir="3180000" algn="ctr">
              <a:srgbClr val="000000">
                <a:alpha val="30000"/>
              </a:srgbClr>
            </a:outerShdw>
            <a:softEdge rad="12700"/>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GB" sz="2400" b="1" dirty="0">
                <a:solidFill>
                  <a:schemeClr val="accent2"/>
                </a:solidFill>
              </a:rPr>
              <a:t>CLUSTERING METHODS AND ALGORITHMS IN GENOMICS AND EVOLUTION</a:t>
            </a:r>
            <a:endParaRPr lang="en-US" sz="2400" dirty="0">
              <a:solidFill>
                <a:schemeClr val="accent2"/>
              </a:solidFill>
            </a:endParaRPr>
          </a:p>
        </p:txBody>
      </p:sp>
      <p:sp>
        <p:nvSpPr>
          <p:cNvPr id="5" name="4 Rectángulo"/>
          <p:cNvSpPr/>
          <p:nvPr/>
        </p:nvSpPr>
        <p:spPr>
          <a:xfrm>
            <a:off x="0" y="-6712"/>
            <a:ext cx="5029200" cy="36933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en-US" b="1" cap="all" dirty="0">
                <a:solidFill>
                  <a:srgbClr val="001489"/>
                </a:solidFill>
                <a:latin typeface="Lato"/>
              </a:rPr>
              <a:t>Bachelors degree in bioinformatics</a:t>
            </a:r>
            <a:endParaRPr lang="en-US" dirty="0"/>
          </a:p>
        </p:txBody>
      </p:sp>
      <p:pic>
        <p:nvPicPr>
          <p:cNvPr id="6" name="image2.png"/>
          <p:cNvPicPr/>
          <p:nvPr/>
        </p:nvPicPr>
        <p:blipFill>
          <a:blip r:embed="rId3"/>
          <a:srcRect/>
          <a:stretch>
            <a:fillRect/>
          </a:stretch>
        </p:blipFill>
        <p:spPr>
          <a:xfrm>
            <a:off x="10765790" y="0"/>
            <a:ext cx="1426210" cy="56261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7" name="CuadroTexto 10"/>
          <p:cNvSpPr txBox="1"/>
          <p:nvPr/>
        </p:nvSpPr>
        <p:spPr>
          <a:xfrm>
            <a:off x="4521208" y="6522471"/>
            <a:ext cx="2640743" cy="338554"/>
          </a:xfrm>
          <a:prstGeom prst="rect">
            <a:avLst/>
          </a:prstGeom>
          <a:noFill/>
        </p:spPr>
        <p:txBody>
          <a:bodyPr wrap="square" rtlCol="0">
            <a:spAutoFit/>
          </a:bodyPr>
          <a:lstStyle/>
          <a:p>
            <a:pPr algn="r"/>
            <a:r>
              <a:rPr lang="en-GB" sz="1600" b="1" dirty="0">
                <a:solidFill>
                  <a:schemeClr val="bg2">
                    <a:lumMod val="10000"/>
                  </a:schemeClr>
                </a:solidFill>
                <a:latin typeface="+mj-lt"/>
              </a:rPr>
              <a:t>Course 2023-2024</a:t>
            </a:r>
          </a:p>
        </p:txBody>
      </p:sp>
    </p:spTree>
    <p:extLst>
      <p:ext uri="{BB962C8B-B14F-4D97-AF65-F5344CB8AC3E}">
        <p14:creationId xmlns:p14="http://schemas.microsoft.com/office/powerpoint/2010/main" val="54332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b="1" dirty="0"/>
              <a:t>Character-Based Tree Reconstruction</a:t>
            </a:r>
          </a:p>
          <a:p>
            <a:r>
              <a:rPr lang="en-US" dirty="0"/>
              <a:t>The Small Parsimony Problem</a:t>
            </a:r>
          </a:p>
          <a:p>
            <a:r>
              <a:rPr lang="en-US" dirty="0"/>
              <a:t>The Large Parsimony Problem</a:t>
            </a:r>
          </a:p>
          <a:p>
            <a:r>
              <a:rPr lang="en-US" dirty="0"/>
              <a:t>Tree thinking</a:t>
            </a:r>
          </a:p>
          <a:p>
            <a:r>
              <a:rPr lang="en-US" dirty="0"/>
              <a:t>Evolutionary Tree Reconstruction in the Modern Era</a:t>
            </a:r>
          </a:p>
          <a:p>
            <a:endParaRPr lang="en-US" b="1" dirty="0"/>
          </a:p>
        </p:txBody>
      </p:sp>
    </p:spTree>
    <p:extLst>
      <p:ext uri="{BB962C8B-B14F-4D97-AF65-F5344CB8AC3E}">
        <p14:creationId xmlns:p14="http://schemas.microsoft.com/office/powerpoint/2010/main" val="87608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Theorem</a:t>
            </a:r>
          </a:p>
        </p:txBody>
      </p:sp>
      <p:sp>
        <p:nvSpPr>
          <p:cNvPr id="26" name="25 CuadroTexto"/>
          <p:cNvSpPr txBox="1"/>
          <p:nvPr/>
        </p:nvSpPr>
        <p:spPr>
          <a:xfrm>
            <a:off x="720968" y="1090238"/>
            <a:ext cx="10656277" cy="3108543"/>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Given an n x n distance matrix D, its </a:t>
            </a:r>
            <a:r>
              <a:rPr lang="en-US" sz="2800" b="1" dirty="0">
                <a:latin typeface="+mj-lt"/>
              </a:rPr>
              <a:t>neighbor-joining</a:t>
            </a:r>
            <a:r>
              <a:rPr lang="en-US" sz="2800" dirty="0">
                <a:latin typeface="+mj-lt"/>
              </a:rPr>
              <a:t> matrix is the matrix </a:t>
            </a:r>
            <a:r>
              <a:rPr lang="en-US" sz="2800" i="1" dirty="0">
                <a:latin typeface="+mj-lt"/>
              </a:rPr>
              <a:t>D*</a:t>
            </a:r>
            <a:r>
              <a:rPr lang="en-US" sz="2800" dirty="0">
                <a:latin typeface="+mj-lt"/>
              </a:rPr>
              <a:t> defined as</a:t>
            </a:r>
          </a:p>
          <a:p>
            <a:endParaRPr lang="en-US" sz="2800" dirty="0">
              <a:latin typeface="+mj-lt"/>
            </a:endParaRPr>
          </a:p>
          <a:p>
            <a:r>
              <a:rPr lang="en-US" sz="2800" i="1" dirty="0">
                <a:latin typeface="+mj-lt"/>
              </a:rPr>
              <a:t>D*</a:t>
            </a:r>
            <a:r>
              <a:rPr lang="en-US" sz="2800" i="1" baseline="-25000" dirty="0" err="1">
                <a:latin typeface="+mj-lt"/>
              </a:rPr>
              <a:t>i,j</a:t>
            </a:r>
            <a:r>
              <a:rPr lang="en-US" sz="2800" dirty="0">
                <a:latin typeface="+mj-lt"/>
              </a:rPr>
              <a:t> = (</a:t>
            </a:r>
            <a:r>
              <a:rPr lang="en-US" sz="2800" i="1" dirty="0">
                <a:latin typeface="+mj-lt"/>
              </a:rPr>
              <a:t>n</a:t>
            </a:r>
            <a:r>
              <a:rPr lang="en-US" sz="2800" dirty="0">
                <a:latin typeface="+mj-lt"/>
              </a:rPr>
              <a:t> - 2)· </a:t>
            </a:r>
            <a:r>
              <a:rPr lang="en-US" sz="2800" i="1" dirty="0" err="1">
                <a:latin typeface="+mj-lt"/>
              </a:rPr>
              <a:t>D</a:t>
            </a:r>
            <a:r>
              <a:rPr lang="en-US" sz="2800" i="1" baseline="-25000" dirty="0" err="1">
                <a:latin typeface="+mj-lt"/>
              </a:rPr>
              <a:t>i,j</a:t>
            </a:r>
            <a:r>
              <a:rPr lang="en-US" sz="2800" dirty="0">
                <a:latin typeface="+mj-lt"/>
              </a:rPr>
              <a:t> – </a:t>
            </a:r>
            <a:r>
              <a:rPr lang="en-US" sz="2800" i="1" dirty="0" err="1">
                <a:latin typeface="+mj-lt"/>
              </a:rPr>
              <a:t>TotalDistance</a:t>
            </a:r>
            <a:r>
              <a:rPr lang="en-US" sz="2800" i="1" baseline="-25000" dirty="0" err="1">
                <a:latin typeface="+mj-lt"/>
              </a:rPr>
              <a:t>D</a:t>
            </a:r>
            <a:r>
              <a:rPr lang="en-US" sz="2800" i="1" dirty="0">
                <a:latin typeface="+mj-lt"/>
              </a:rPr>
              <a:t>(</a:t>
            </a:r>
            <a:r>
              <a:rPr lang="en-US" sz="2800" i="1" dirty="0" err="1">
                <a:latin typeface="+mj-lt"/>
              </a:rPr>
              <a:t>i</a:t>
            </a:r>
            <a:r>
              <a:rPr lang="en-US" sz="2800" i="1" dirty="0">
                <a:latin typeface="+mj-lt"/>
              </a:rPr>
              <a:t>) </a:t>
            </a:r>
            <a:r>
              <a:rPr lang="en-US" sz="2800" dirty="0">
                <a:latin typeface="+mj-lt"/>
              </a:rPr>
              <a:t>– </a:t>
            </a:r>
            <a:r>
              <a:rPr lang="en-US" sz="2800" i="1" dirty="0" err="1">
                <a:latin typeface="+mj-lt"/>
              </a:rPr>
              <a:t>TotalDistance</a:t>
            </a:r>
            <a:r>
              <a:rPr lang="en-US" sz="2800" i="1" baseline="-25000" dirty="0" err="1">
                <a:latin typeface="+mj-lt"/>
              </a:rPr>
              <a:t>D</a:t>
            </a:r>
            <a:r>
              <a:rPr lang="en-US" sz="2800" i="1" dirty="0">
                <a:latin typeface="+mj-lt"/>
              </a:rPr>
              <a:t>(j)</a:t>
            </a:r>
            <a:r>
              <a:rPr lang="en-US" sz="2800" dirty="0">
                <a:latin typeface="+mj-lt"/>
              </a:rPr>
              <a:t>,</a:t>
            </a:r>
          </a:p>
          <a:p>
            <a:endParaRPr lang="en-US" sz="2800" dirty="0">
              <a:latin typeface="+mj-lt"/>
            </a:endParaRPr>
          </a:p>
          <a:p>
            <a:r>
              <a:rPr lang="en-US" sz="2800" dirty="0">
                <a:latin typeface="+mj-lt"/>
              </a:rPr>
              <a:t>Where </a:t>
            </a:r>
            <a:r>
              <a:rPr lang="en-US" sz="2800" i="1" dirty="0" err="1">
                <a:latin typeface="+mj-lt"/>
              </a:rPr>
              <a:t>TotalDistance</a:t>
            </a:r>
            <a:r>
              <a:rPr lang="en-US" sz="2800" i="1" baseline="-25000" dirty="0" err="1">
                <a:latin typeface="+mj-lt"/>
              </a:rPr>
              <a:t>D</a:t>
            </a:r>
            <a:r>
              <a:rPr lang="en-US" sz="2800" i="1" dirty="0">
                <a:latin typeface="+mj-lt"/>
              </a:rPr>
              <a:t>(</a:t>
            </a:r>
            <a:r>
              <a:rPr lang="en-US" sz="2800" i="1" dirty="0" err="1">
                <a:latin typeface="+mj-lt"/>
              </a:rPr>
              <a:t>i</a:t>
            </a:r>
            <a:r>
              <a:rPr lang="en-US" sz="2800" i="1" dirty="0">
                <a:latin typeface="+mj-lt"/>
              </a:rPr>
              <a:t>) </a:t>
            </a:r>
            <a:r>
              <a:rPr lang="en-US" sz="2800" dirty="0">
                <a:latin typeface="+mj-lt"/>
              </a:rPr>
              <a:t>is the sum of distance from </a:t>
            </a:r>
            <a:r>
              <a:rPr lang="en-US" sz="2800" i="1" dirty="0" err="1">
                <a:latin typeface="+mj-lt"/>
              </a:rPr>
              <a:t>i</a:t>
            </a:r>
            <a:r>
              <a:rPr lang="en-US" sz="2800" dirty="0">
                <a:latin typeface="+mj-lt"/>
              </a:rPr>
              <a:t> to all other leaves .</a:t>
            </a:r>
          </a:p>
        </p:txBody>
      </p:sp>
    </p:spTree>
    <p:extLst>
      <p:ext uri="{BB962C8B-B14F-4D97-AF65-F5344CB8AC3E}">
        <p14:creationId xmlns:p14="http://schemas.microsoft.com/office/powerpoint/2010/main" val="687133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43455"/>
          </a:xfrm>
        </p:spPr>
        <p:txBody>
          <a:bodyPr/>
          <a:lstStyle/>
          <a:p>
            <a:r>
              <a:rPr lang="en-US" dirty="0"/>
              <a:t>Character Tables</a:t>
            </a:r>
          </a:p>
        </p:txBody>
      </p:sp>
      <p:sp>
        <p:nvSpPr>
          <p:cNvPr id="4" name="2 Marcador de contenido"/>
          <p:cNvSpPr>
            <a:spLocks noGrp="1"/>
          </p:cNvSpPr>
          <p:nvPr>
            <p:ph idx="1"/>
          </p:nvPr>
        </p:nvSpPr>
        <p:spPr>
          <a:xfrm>
            <a:off x="1231201" y="843455"/>
            <a:ext cx="9729598" cy="917542"/>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Fifty years ago, researcher constructed trees from anatomical/physiological properties called </a:t>
            </a:r>
            <a:r>
              <a:rPr lang="en-US" sz="2800" b="1" dirty="0">
                <a:solidFill>
                  <a:schemeClr val="tx1"/>
                </a:solidFill>
              </a:rPr>
              <a:t>characters.</a:t>
            </a:r>
          </a:p>
          <a:p>
            <a:pPr marL="0" indent="0" algn="just">
              <a:buNone/>
            </a:pP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59871" t="42435" r="31982" b="7910"/>
          <a:stretch/>
        </p:blipFill>
        <p:spPr>
          <a:xfrm>
            <a:off x="1231201" y="1923392"/>
            <a:ext cx="2182953" cy="443520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342210497"/>
              </p:ext>
            </p:extLst>
          </p:nvPr>
        </p:nvGraphicFramePr>
        <p:xfrm>
          <a:off x="3913631" y="1923392"/>
          <a:ext cx="7047167" cy="4023360"/>
        </p:xfrm>
        <a:graphic>
          <a:graphicData uri="http://schemas.openxmlformats.org/drawingml/2006/table">
            <a:tbl>
              <a:tblPr firstRow="1" bandRow="1">
                <a:tableStyleId>{2D5ABB26-0587-4C30-8999-92F81FD0307C}</a:tableStyleId>
              </a:tblPr>
              <a:tblGrid>
                <a:gridCol w="3755544">
                  <a:extLst>
                    <a:ext uri="{9D8B030D-6E8A-4147-A177-3AD203B41FA5}">
                      <a16:colId xmlns:a16="http://schemas.microsoft.com/office/drawing/2014/main" val="2215267237"/>
                    </a:ext>
                  </a:extLst>
                </a:gridCol>
                <a:gridCol w="1656857">
                  <a:extLst>
                    <a:ext uri="{9D8B030D-6E8A-4147-A177-3AD203B41FA5}">
                      <a16:colId xmlns:a16="http://schemas.microsoft.com/office/drawing/2014/main" val="1159000191"/>
                    </a:ext>
                  </a:extLst>
                </a:gridCol>
                <a:gridCol w="1634766">
                  <a:extLst>
                    <a:ext uri="{9D8B030D-6E8A-4147-A177-3AD203B41FA5}">
                      <a16:colId xmlns:a16="http://schemas.microsoft.com/office/drawing/2014/main" val="150792735"/>
                    </a:ext>
                  </a:extLst>
                </a:gridCol>
              </a:tblGrid>
              <a:tr h="370840">
                <a:tc>
                  <a:txBody>
                    <a:bodyPr/>
                    <a:lstStyle/>
                    <a:p>
                      <a:endParaRPr lang="en-US" sz="2400" dirty="0">
                        <a:latin typeface="+mj-lt"/>
                      </a:endParaRPr>
                    </a:p>
                  </a:txBody>
                  <a:tcPr/>
                </a:tc>
                <a:tc>
                  <a:txBody>
                    <a:bodyPr/>
                    <a:lstStyle/>
                    <a:p>
                      <a:pPr algn="ctr"/>
                      <a:r>
                        <a:rPr lang="en-US" sz="2400" b="1" dirty="0">
                          <a:latin typeface="+mj-lt"/>
                        </a:rPr>
                        <a:t>Wings</a:t>
                      </a:r>
                    </a:p>
                  </a:txBody>
                  <a:tcPr/>
                </a:tc>
                <a:tc>
                  <a:txBody>
                    <a:bodyPr/>
                    <a:lstStyle/>
                    <a:p>
                      <a:pPr algn="ctr"/>
                      <a:r>
                        <a:rPr lang="en-US" sz="2400" b="1" dirty="0">
                          <a:latin typeface="+mj-lt"/>
                        </a:rPr>
                        <a:t>Legs</a:t>
                      </a:r>
                    </a:p>
                  </a:txBody>
                  <a:tcPr/>
                </a:tc>
                <a:extLst>
                  <a:ext uri="{0D108BD9-81ED-4DB2-BD59-A6C34878D82A}">
                    <a16:rowId xmlns:a16="http://schemas.microsoft.com/office/drawing/2014/main" val="625104731"/>
                  </a:ext>
                </a:extLst>
              </a:tr>
              <a:tr h="370840">
                <a:tc>
                  <a:txBody>
                    <a:bodyPr/>
                    <a:lstStyle/>
                    <a:p>
                      <a:r>
                        <a:rPr lang="en-US" sz="2400" b="1" dirty="0">
                          <a:latin typeface="+mj-lt"/>
                        </a:rPr>
                        <a:t>Winged stick insect</a:t>
                      </a:r>
                    </a:p>
                    <a:p>
                      <a:endParaRPr lang="en-US" sz="2400" b="1" dirty="0">
                        <a:latin typeface="+mj-lt"/>
                      </a:endParaRPr>
                    </a:p>
                    <a:p>
                      <a:endParaRPr lang="en-US" sz="2400" b="1" dirty="0">
                        <a:latin typeface="+mj-lt"/>
                      </a:endParaRPr>
                    </a:p>
                    <a:p>
                      <a:endParaRPr lang="en-US" sz="2400" b="1" dirty="0">
                        <a:latin typeface="+mj-lt"/>
                      </a:endParaRPr>
                    </a:p>
                  </a:txBody>
                  <a:tcPr/>
                </a:tc>
                <a:tc>
                  <a:txBody>
                    <a:bodyPr/>
                    <a:lstStyle/>
                    <a:p>
                      <a:pPr algn="ctr"/>
                      <a:r>
                        <a:rPr lang="en-US" sz="2400" dirty="0">
                          <a:latin typeface="+mj-lt"/>
                        </a:rPr>
                        <a:t>Yes</a:t>
                      </a:r>
                    </a:p>
                  </a:txBody>
                  <a:tcPr/>
                </a:tc>
                <a:tc>
                  <a:txBody>
                    <a:bodyPr/>
                    <a:lstStyle/>
                    <a:p>
                      <a:pPr algn="ctr"/>
                      <a:r>
                        <a:rPr lang="en-US" sz="2400" dirty="0">
                          <a:latin typeface="+mj-lt"/>
                        </a:rPr>
                        <a:t>6</a:t>
                      </a:r>
                    </a:p>
                  </a:txBody>
                  <a:tcPr/>
                </a:tc>
                <a:extLst>
                  <a:ext uri="{0D108BD9-81ED-4DB2-BD59-A6C34878D82A}">
                    <a16:rowId xmlns:a16="http://schemas.microsoft.com/office/drawing/2014/main" val="1455559807"/>
                  </a:ext>
                </a:extLst>
              </a:tr>
              <a:tr h="370840">
                <a:tc>
                  <a:txBody>
                    <a:bodyPr/>
                    <a:lstStyle/>
                    <a:p>
                      <a:r>
                        <a:rPr lang="en-US" sz="2400" b="1" dirty="0">
                          <a:latin typeface="+mj-lt"/>
                        </a:rPr>
                        <a:t>Wingless stick insect</a:t>
                      </a:r>
                    </a:p>
                    <a:p>
                      <a:endParaRPr lang="en-US" sz="2400" b="1" dirty="0">
                        <a:latin typeface="+mj-lt"/>
                      </a:endParaRPr>
                    </a:p>
                    <a:p>
                      <a:endParaRPr lang="en-US" sz="2400" b="1" dirty="0">
                        <a:latin typeface="+mj-lt"/>
                      </a:endParaRPr>
                    </a:p>
                    <a:p>
                      <a:endParaRPr lang="en-US" sz="2400" b="1" dirty="0">
                        <a:latin typeface="+mj-lt"/>
                      </a:endParaRPr>
                    </a:p>
                  </a:txBody>
                  <a:tcPr/>
                </a:tc>
                <a:tc>
                  <a:txBody>
                    <a:bodyPr/>
                    <a:lstStyle/>
                    <a:p>
                      <a:pPr algn="ctr"/>
                      <a:r>
                        <a:rPr lang="en-US" sz="2400" dirty="0">
                          <a:latin typeface="+mj-lt"/>
                        </a:rPr>
                        <a:t>No</a:t>
                      </a:r>
                    </a:p>
                  </a:txBody>
                  <a:tcPr/>
                </a:tc>
                <a:tc>
                  <a:txBody>
                    <a:bodyPr/>
                    <a:lstStyle/>
                    <a:p>
                      <a:pPr algn="ctr"/>
                      <a:r>
                        <a:rPr lang="en-US" sz="2400" dirty="0">
                          <a:latin typeface="+mj-lt"/>
                        </a:rPr>
                        <a:t>6</a:t>
                      </a:r>
                    </a:p>
                  </a:txBody>
                  <a:tcPr/>
                </a:tc>
                <a:extLst>
                  <a:ext uri="{0D108BD9-81ED-4DB2-BD59-A6C34878D82A}">
                    <a16:rowId xmlns:a16="http://schemas.microsoft.com/office/drawing/2014/main" val="1710782706"/>
                  </a:ext>
                </a:extLst>
              </a:tr>
              <a:tr h="370840">
                <a:tc>
                  <a:txBody>
                    <a:bodyPr/>
                    <a:lstStyle/>
                    <a:p>
                      <a:r>
                        <a:rPr lang="en-US" sz="2400" b="1" dirty="0">
                          <a:latin typeface="+mj-lt"/>
                        </a:rPr>
                        <a:t>Giant </a:t>
                      </a:r>
                      <a:r>
                        <a:rPr lang="en-US" sz="2400" b="1" dirty="0" err="1">
                          <a:latin typeface="+mj-lt"/>
                        </a:rPr>
                        <a:t>cetipede</a:t>
                      </a:r>
                      <a:endParaRPr lang="en-US" sz="2400" b="1" dirty="0">
                        <a:latin typeface="+mj-lt"/>
                      </a:endParaRPr>
                    </a:p>
                  </a:txBody>
                  <a:tcPr/>
                </a:tc>
                <a:tc>
                  <a:txBody>
                    <a:bodyPr/>
                    <a:lstStyle/>
                    <a:p>
                      <a:pPr algn="ctr"/>
                      <a:r>
                        <a:rPr lang="en-US" sz="2400" dirty="0">
                          <a:latin typeface="+mj-lt"/>
                        </a:rPr>
                        <a:t>No</a:t>
                      </a:r>
                    </a:p>
                  </a:txBody>
                  <a:tcPr/>
                </a:tc>
                <a:tc>
                  <a:txBody>
                    <a:bodyPr/>
                    <a:lstStyle/>
                    <a:p>
                      <a:pPr algn="ctr"/>
                      <a:r>
                        <a:rPr lang="en-US" sz="2400" dirty="0">
                          <a:latin typeface="+mj-lt"/>
                        </a:rPr>
                        <a:t>42</a:t>
                      </a:r>
                    </a:p>
                  </a:txBody>
                  <a:tcPr/>
                </a:tc>
                <a:extLst>
                  <a:ext uri="{0D108BD9-81ED-4DB2-BD59-A6C34878D82A}">
                    <a16:rowId xmlns:a16="http://schemas.microsoft.com/office/drawing/2014/main" val="3367854103"/>
                  </a:ext>
                </a:extLst>
              </a:tr>
            </a:tbl>
          </a:graphicData>
        </a:graphic>
      </p:graphicFrame>
    </p:spTree>
    <p:extLst>
      <p:ext uri="{BB962C8B-B14F-4D97-AF65-F5344CB8AC3E}">
        <p14:creationId xmlns:p14="http://schemas.microsoft.com/office/powerpoint/2010/main" val="2949659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43455"/>
          </a:xfrm>
        </p:spPr>
        <p:txBody>
          <a:bodyPr/>
          <a:lstStyle/>
          <a:p>
            <a:r>
              <a:rPr lang="en-US" dirty="0"/>
              <a:t>Character-Based Phylogeny</a:t>
            </a:r>
          </a:p>
        </p:txBody>
      </p:sp>
      <p:sp>
        <p:nvSpPr>
          <p:cNvPr id="4" name="2 Marcador de contenido"/>
          <p:cNvSpPr>
            <a:spLocks noGrp="1"/>
          </p:cNvSpPr>
          <p:nvPr>
            <p:ph idx="1"/>
          </p:nvPr>
        </p:nvSpPr>
        <p:spPr>
          <a:xfrm>
            <a:off x="1005841" y="1337230"/>
            <a:ext cx="10259568" cy="2923874"/>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Character-Based Phylogeny Problem: </a:t>
            </a:r>
            <a:r>
              <a:rPr lang="en-US" sz="2800" i="1" dirty="0">
                <a:solidFill>
                  <a:schemeClr val="tx1"/>
                </a:solidFill>
              </a:rPr>
              <a:t>Reconstruct a phylogeny from characters.</a:t>
            </a:r>
          </a:p>
          <a:p>
            <a:pPr algn="just"/>
            <a:r>
              <a:rPr lang="en-US" sz="2800" b="1" dirty="0">
                <a:solidFill>
                  <a:schemeClr val="tx1"/>
                </a:solidFill>
              </a:rPr>
              <a:t>Input: </a:t>
            </a:r>
            <a:r>
              <a:rPr lang="en-US" sz="2800" dirty="0">
                <a:solidFill>
                  <a:schemeClr val="tx1"/>
                </a:solidFill>
              </a:rPr>
              <a:t>An </a:t>
            </a:r>
            <a:r>
              <a:rPr lang="en-US" sz="2800" i="1" dirty="0">
                <a:solidFill>
                  <a:schemeClr val="tx1"/>
                </a:solidFill>
              </a:rPr>
              <a:t>n x m </a:t>
            </a:r>
            <a:r>
              <a:rPr lang="en-US" sz="2800" dirty="0">
                <a:solidFill>
                  <a:schemeClr val="tx1"/>
                </a:solidFill>
              </a:rPr>
              <a:t>character table for n species and </a:t>
            </a:r>
            <a:r>
              <a:rPr lang="en-US" sz="2800" i="1" dirty="0">
                <a:solidFill>
                  <a:schemeClr val="tx1"/>
                </a:solidFill>
              </a:rPr>
              <a:t>m</a:t>
            </a:r>
            <a:r>
              <a:rPr lang="en-US" sz="2800" dirty="0">
                <a:solidFill>
                  <a:schemeClr val="tx1"/>
                </a:solidFill>
              </a:rPr>
              <a:t> characters.</a:t>
            </a:r>
          </a:p>
          <a:p>
            <a:pPr algn="just"/>
            <a:r>
              <a:rPr lang="en-US" sz="2800" b="1" dirty="0">
                <a:solidFill>
                  <a:schemeClr val="tx1"/>
                </a:solidFill>
              </a:rPr>
              <a:t>Output: </a:t>
            </a:r>
            <a:r>
              <a:rPr lang="en-US" sz="2800" dirty="0">
                <a:solidFill>
                  <a:schemeClr val="tx1"/>
                </a:solidFill>
              </a:rPr>
              <a:t>A tree in which species with similar character values occur near each other.</a:t>
            </a:r>
          </a:p>
        </p:txBody>
      </p:sp>
    </p:spTree>
    <p:extLst>
      <p:ext uri="{BB962C8B-B14F-4D97-AF65-F5344CB8AC3E}">
        <p14:creationId xmlns:p14="http://schemas.microsoft.com/office/powerpoint/2010/main" val="385781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odolgova\Dropbox (CRG)\Capturas de pantalla\Captura de pantalla 2018-01-05 10.50.0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29" r="12607" b="6247"/>
          <a:stretch/>
        </p:blipFill>
        <p:spPr bwMode="auto">
          <a:xfrm>
            <a:off x="1540182" y="0"/>
            <a:ext cx="9191441" cy="6483365"/>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362196" y="6461903"/>
            <a:ext cx="8372063" cy="369332"/>
          </a:xfrm>
          <a:prstGeom prst="rect">
            <a:avLst/>
          </a:prstGeom>
        </p:spPr>
        <p:txBody>
          <a:bodyPr wrap="square">
            <a:spAutoFit/>
          </a:bodyPr>
          <a:lstStyle/>
          <a:p>
            <a:r>
              <a:rPr lang="en-US" dirty="0"/>
              <a:t>Try to construct a coronavirus phylogeny from anatomical characters....</a:t>
            </a:r>
          </a:p>
        </p:txBody>
      </p:sp>
    </p:spTree>
    <p:extLst>
      <p:ext uri="{BB962C8B-B14F-4D97-AF65-F5344CB8AC3E}">
        <p14:creationId xmlns:p14="http://schemas.microsoft.com/office/powerpoint/2010/main" val="2941460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From Characters to a Phylogeny</a:t>
            </a:r>
          </a:p>
        </p:txBody>
      </p:sp>
      <p:sp>
        <p:nvSpPr>
          <p:cNvPr id="6" name="4 CuadroTexto"/>
          <p:cNvSpPr txBox="1"/>
          <p:nvPr/>
        </p:nvSpPr>
        <p:spPr>
          <a:xfrm>
            <a:off x="652805" y="1321410"/>
            <a:ext cx="10929595" cy="430887"/>
          </a:xfrm>
          <a:prstGeom prst="rect">
            <a:avLst/>
          </a:prstGeom>
          <a:solidFill>
            <a:schemeClr val="accent2">
              <a:lumMod val="20000"/>
              <a:lumOff val="80000"/>
            </a:schemeClr>
          </a:solidFill>
          <a:ln>
            <a:solidFill>
              <a:srgbClr val="C00000"/>
            </a:solidFill>
          </a:ln>
          <a:effectLst>
            <a:outerShdw blurRad="57785" dist="33020" dir="3180000" algn="ctr">
              <a:srgbClr val="000000">
                <a:alpha val="30000"/>
              </a:srgbClr>
            </a:outerShdw>
          </a:effectLst>
        </p:spPr>
        <p:txBody>
          <a:bodyPr wrap="none" rtlCol="0">
            <a:spAutoFit/>
          </a:bodyPr>
          <a:lstStyle/>
          <a:p>
            <a:r>
              <a:rPr lang="en-US" sz="2200" b="1" dirty="0">
                <a:solidFill>
                  <a:srgbClr val="C00000"/>
                </a:solidFill>
                <a:latin typeface="+mj-lt"/>
              </a:rPr>
              <a:t>STOP and Think: </a:t>
            </a:r>
            <a:r>
              <a:rPr lang="en-US" sz="2200" dirty="0">
                <a:latin typeface="+mj-lt"/>
              </a:rPr>
              <a:t>How would you construct an evolutionary tree from character?</a:t>
            </a:r>
          </a:p>
        </p:txBody>
      </p:sp>
    </p:spTree>
    <p:extLst>
      <p:ext uri="{BB962C8B-B14F-4D97-AF65-F5344CB8AC3E}">
        <p14:creationId xmlns:p14="http://schemas.microsoft.com/office/powerpoint/2010/main" val="582596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err="1"/>
              <a:t>Dollo’s</a:t>
            </a:r>
            <a:r>
              <a:rPr lang="en-US" dirty="0"/>
              <a:t> law of irreversibility</a:t>
            </a:r>
          </a:p>
        </p:txBody>
      </p:sp>
      <p:pic>
        <p:nvPicPr>
          <p:cNvPr id="706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860" y="1069242"/>
            <a:ext cx="2501647" cy="3570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10099869" y="4639875"/>
            <a:ext cx="1184940" cy="369332"/>
          </a:xfrm>
          <a:prstGeom prst="rect">
            <a:avLst/>
          </a:prstGeom>
          <a:noFill/>
        </p:spPr>
        <p:txBody>
          <a:bodyPr wrap="none" rtlCol="0">
            <a:spAutoFit/>
          </a:bodyPr>
          <a:lstStyle/>
          <a:p>
            <a:r>
              <a:rPr lang="en-US" dirty="0"/>
              <a:t>1857-1931</a:t>
            </a:r>
          </a:p>
        </p:txBody>
      </p:sp>
      <p:pic>
        <p:nvPicPr>
          <p:cNvPr id="70659" name="Picture 3" descr="https://upload.wikimedia.org/wikipedia/commons/thumb/f/f1/Dollo%27s_law_of_irreversibility.svg/800px-Dollo%27s_law_of_irreversibility.svg.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739" y="1152939"/>
            <a:ext cx="4228031" cy="3097033"/>
          </a:xfrm>
          <a:prstGeom prst="rect">
            <a:avLst/>
          </a:prstGeom>
          <a:noFill/>
          <a:extLst>
            <a:ext uri="{909E8E84-426E-40DD-AFC4-6F175D3DCCD1}">
              <a14:hiddenFill xmlns:a14="http://schemas.microsoft.com/office/drawing/2010/main">
                <a:solidFill>
                  <a:srgbClr val="FFFFFF"/>
                </a:solidFill>
              </a14:hiddenFill>
            </a:ext>
          </a:extLst>
        </p:spPr>
      </p:pic>
      <p:sp>
        <p:nvSpPr>
          <p:cNvPr id="11" name="2 Marcador de contenido"/>
          <p:cNvSpPr txBox="1">
            <a:spLocks/>
          </p:cNvSpPr>
          <p:nvPr/>
        </p:nvSpPr>
        <p:spPr>
          <a:xfrm>
            <a:off x="387239" y="1008348"/>
            <a:ext cx="4632022" cy="5611113"/>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None/>
            </a:pPr>
            <a:r>
              <a:rPr lang="en-US" sz="3600" i="1" dirty="0">
                <a:solidFill>
                  <a:schemeClr val="tx1"/>
                </a:solidFill>
                <a:latin typeface="Gabriola" panose="04040605051002020D02" pitchFamily="82" charset="0"/>
              </a:rPr>
              <a:t>…an organism never returns exactly to a former state, even if it finds itself placed in conditions of existence identical to those in which it has previously lived ... it always keeps some trace of the intermediate stages through which it has passed.</a:t>
            </a:r>
          </a:p>
          <a:p>
            <a:pPr marL="0" indent="0" algn="r">
              <a:buNone/>
            </a:pPr>
            <a:r>
              <a:rPr lang="en-US" sz="3600" dirty="0">
                <a:solidFill>
                  <a:schemeClr val="tx1"/>
                </a:solidFill>
                <a:latin typeface="Gabriola" panose="04040605051002020D02" pitchFamily="82" charset="0"/>
              </a:rPr>
              <a:t>Louis </a:t>
            </a:r>
            <a:r>
              <a:rPr lang="en-US" sz="3600" dirty="0" err="1">
                <a:solidFill>
                  <a:schemeClr val="tx1"/>
                </a:solidFill>
                <a:latin typeface="Gabriola" panose="04040605051002020D02" pitchFamily="82" charset="0"/>
              </a:rPr>
              <a:t>Dollo</a:t>
            </a:r>
            <a:r>
              <a:rPr lang="en-US" sz="3600" dirty="0">
                <a:solidFill>
                  <a:schemeClr val="tx1"/>
                </a:solidFill>
                <a:latin typeface="Gabriola" panose="04040605051002020D02" pitchFamily="82" charset="0"/>
              </a:rPr>
              <a:t>, 1893</a:t>
            </a:r>
            <a:endParaRPr lang="en-US" dirty="0">
              <a:solidFill>
                <a:schemeClr val="tx1"/>
              </a:solidFill>
            </a:endParaRPr>
          </a:p>
        </p:txBody>
      </p:sp>
      <p:sp>
        <p:nvSpPr>
          <p:cNvPr id="9" name="8 Rectángulo"/>
          <p:cNvSpPr/>
          <p:nvPr/>
        </p:nvSpPr>
        <p:spPr>
          <a:xfrm>
            <a:off x="5178740" y="4327411"/>
            <a:ext cx="4090120" cy="2031325"/>
          </a:xfrm>
          <a:prstGeom prst="rect">
            <a:avLst/>
          </a:prstGeom>
        </p:spPr>
        <p:txBody>
          <a:bodyPr wrap="square">
            <a:spAutoFit/>
          </a:bodyPr>
          <a:lstStyle/>
          <a:p>
            <a:pPr algn="just"/>
            <a:r>
              <a:rPr lang="en-US" dirty="0">
                <a:latin typeface="+mj-lt"/>
              </a:rPr>
              <a:t>Once an organism has evolved in a certain way, it will not return exactly to a previous form. This is illustrated here in two dimensions; in reality, both biomolecules and organisms evolve in many different dimensions.</a:t>
            </a:r>
          </a:p>
        </p:txBody>
      </p:sp>
    </p:spTree>
    <p:extLst>
      <p:ext uri="{BB962C8B-B14F-4D97-AF65-F5344CB8AC3E}">
        <p14:creationId xmlns:p14="http://schemas.microsoft.com/office/powerpoint/2010/main" val="2672186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err="1"/>
              <a:t>Dollo’s</a:t>
            </a:r>
            <a:r>
              <a:rPr lang="en-US" dirty="0"/>
              <a:t> Principle Violated</a:t>
            </a:r>
          </a:p>
        </p:txBody>
      </p:sp>
      <p:sp>
        <p:nvSpPr>
          <p:cNvPr id="26" name="2 Marcador de contenido"/>
          <p:cNvSpPr>
            <a:spLocks noGrp="1"/>
          </p:cNvSpPr>
          <p:nvPr>
            <p:ph idx="1"/>
          </p:nvPr>
        </p:nvSpPr>
        <p:spPr>
          <a:xfrm>
            <a:off x="556021" y="4461621"/>
            <a:ext cx="3634895" cy="1903724"/>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dirty="0">
                <a:solidFill>
                  <a:schemeClr val="tx1"/>
                </a:solidFill>
              </a:rPr>
              <a:t>Wings were gained or lost at seven different times in stick insects alone, shown here by stars.</a:t>
            </a:r>
            <a:endParaRPr lang="en-US" i="1" dirty="0">
              <a:solidFill>
                <a:schemeClr val="tx1"/>
              </a:solidFill>
            </a:endParaRPr>
          </a:p>
          <a:p>
            <a:pPr marL="457200" indent="-457200" algn="just">
              <a:buFont typeface="+mj-lt"/>
              <a:buAutoNum type="arabicPeriod"/>
            </a:pPr>
            <a:endParaRPr lang="en-US" dirty="0">
              <a:solidFill>
                <a:schemeClr val="tx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8678" t="25780" r="31844" b="60393"/>
          <a:stretch/>
        </p:blipFill>
        <p:spPr>
          <a:xfrm>
            <a:off x="2186038" y="2952620"/>
            <a:ext cx="1916723" cy="931985"/>
          </a:xfrm>
          <a:prstGeom prst="rect">
            <a:avLst/>
          </a:prstGeom>
        </p:spPr>
      </p:pic>
      <p:pic>
        <p:nvPicPr>
          <p:cNvPr id="6" name="Picture 3" descr="http://bioinformaticsalgorithms.com/images/Evolution/stick_insect_phylogen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390" y="977210"/>
            <a:ext cx="3622538" cy="5675645"/>
          </a:xfrm>
          <a:prstGeom prst="rect">
            <a:avLst/>
          </a:prstGeom>
          <a:noFill/>
          <a:ln>
            <a:noFill/>
          </a:ln>
        </p:spPr>
      </p:pic>
      <p:sp>
        <p:nvSpPr>
          <p:cNvPr id="5" name="4 Rectángulo"/>
          <p:cNvSpPr/>
          <p:nvPr/>
        </p:nvSpPr>
        <p:spPr>
          <a:xfrm>
            <a:off x="8349834" y="1007523"/>
            <a:ext cx="3363196" cy="4524315"/>
          </a:xfrm>
          <a:prstGeom prst="rect">
            <a:avLst/>
          </a:prstGeom>
        </p:spPr>
        <p:txBody>
          <a:bodyPr wrap="square">
            <a:spAutoFit/>
          </a:bodyPr>
          <a:lstStyle/>
          <a:p>
            <a:pPr algn="just"/>
            <a:r>
              <a:rPr lang="en-US" dirty="0">
                <a:latin typeface="+mj-lt"/>
              </a:rPr>
              <a:t>Evolutionary tree of </a:t>
            </a:r>
            <a:r>
              <a:rPr lang="en-US" b="1" dirty="0">
                <a:solidFill>
                  <a:srgbClr val="0070C0"/>
                </a:solidFill>
                <a:latin typeface="+mj-lt"/>
              </a:rPr>
              <a:t>winged</a:t>
            </a:r>
            <a:r>
              <a:rPr lang="en-US" dirty="0">
                <a:latin typeface="+mj-lt"/>
              </a:rPr>
              <a:t> and </a:t>
            </a:r>
            <a:r>
              <a:rPr lang="en-US" b="1" dirty="0">
                <a:solidFill>
                  <a:srgbClr val="FF0000"/>
                </a:solidFill>
                <a:latin typeface="+mj-lt"/>
              </a:rPr>
              <a:t>wingless</a:t>
            </a:r>
            <a:r>
              <a:rPr lang="en-US" dirty="0">
                <a:latin typeface="+mj-lt"/>
              </a:rPr>
              <a:t> stick insects constructed from 18S ribosomal RNA genes. </a:t>
            </a:r>
          </a:p>
          <a:p>
            <a:pPr algn="just"/>
            <a:endParaRPr lang="en-US" dirty="0">
              <a:latin typeface="+mj-lt"/>
            </a:endParaRPr>
          </a:p>
          <a:p>
            <a:pPr algn="just"/>
            <a:r>
              <a:rPr lang="en-US" dirty="0">
                <a:latin typeface="+mj-lt"/>
              </a:rPr>
              <a:t>Transitions from winged to wingless species are shown by </a:t>
            </a:r>
            <a:r>
              <a:rPr lang="en-US" b="1" dirty="0">
                <a:solidFill>
                  <a:srgbClr val="FFFF00"/>
                </a:solidFill>
                <a:latin typeface="+mj-lt"/>
              </a:rPr>
              <a:t>yellow</a:t>
            </a:r>
            <a:r>
              <a:rPr lang="en-US" dirty="0">
                <a:latin typeface="+mj-lt"/>
              </a:rPr>
              <a:t> stars; transitions from wingless to winged species are shown by </a:t>
            </a:r>
            <a:r>
              <a:rPr lang="en-US" b="1" dirty="0">
                <a:solidFill>
                  <a:srgbClr val="00B0F0"/>
                </a:solidFill>
                <a:latin typeface="+mj-lt"/>
              </a:rPr>
              <a:t>blue</a:t>
            </a:r>
            <a:r>
              <a:rPr lang="en-US" dirty="0">
                <a:solidFill>
                  <a:srgbClr val="00B0F0"/>
                </a:solidFill>
                <a:latin typeface="+mj-lt"/>
              </a:rPr>
              <a:t> </a:t>
            </a:r>
            <a:r>
              <a:rPr lang="en-US" dirty="0">
                <a:latin typeface="+mj-lt"/>
              </a:rPr>
              <a:t>stars. </a:t>
            </a:r>
          </a:p>
          <a:p>
            <a:pPr algn="just"/>
            <a:endParaRPr lang="en-US" dirty="0">
              <a:latin typeface="+mj-lt"/>
            </a:endParaRPr>
          </a:p>
          <a:p>
            <a:pPr algn="just"/>
            <a:r>
              <a:rPr lang="en-US" dirty="0">
                <a:latin typeface="+mj-lt"/>
              </a:rPr>
              <a:t>18S ribosomal RNAs are slow-evolving, making them ideal for reconstructing ancient   divergences.</a:t>
            </a:r>
          </a:p>
        </p:txBody>
      </p:sp>
      <p:sp>
        <p:nvSpPr>
          <p:cNvPr id="4" name="3 Rectángulo"/>
          <p:cNvSpPr/>
          <p:nvPr/>
        </p:nvSpPr>
        <p:spPr>
          <a:xfrm>
            <a:off x="536712" y="1275440"/>
            <a:ext cx="3727175" cy="1200329"/>
          </a:xfrm>
          <a:prstGeom prst="rect">
            <a:avLst/>
          </a:prstGeom>
        </p:spPr>
        <p:txBody>
          <a:bodyPr wrap="square">
            <a:spAutoFit/>
          </a:bodyPr>
          <a:lstStyle/>
          <a:p>
            <a:pPr algn="just"/>
            <a:r>
              <a:rPr lang="en-US" dirty="0">
                <a:solidFill>
                  <a:prstClr val="black"/>
                </a:solidFill>
              </a:rPr>
              <a:t>In 2003, Michael Whiting studied various winged and wingless stick insects from around the world and refuted this argument. </a:t>
            </a:r>
            <a:endParaRPr lang="en-US" dirty="0"/>
          </a:p>
        </p:txBody>
      </p:sp>
    </p:spTree>
    <p:extLst>
      <p:ext uri="{BB962C8B-B14F-4D97-AF65-F5344CB8AC3E}">
        <p14:creationId xmlns:p14="http://schemas.microsoft.com/office/powerpoint/2010/main" val="2923237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err="1"/>
              <a:t>Dollo’s</a:t>
            </a:r>
            <a:r>
              <a:rPr lang="en-US" dirty="0"/>
              <a:t> Principle Violated</a:t>
            </a:r>
          </a:p>
        </p:txBody>
      </p:sp>
      <p:sp>
        <p:nvSpPr>
          <p:cNvPr id="5" name="4 CuadroTexto"/>
          <p:cNvSpPr txBox="1"/>
          <p:nvPr/>
        </p:nvSpPr>
        <p:spPr>
          <a:xfrm>
            <a:off x="2609308" y="6104425"/>
            <a:ext cx="7156126" cy="430887"/>
          </a:xfrm>
          <a:prstGeom prst="rect">
            <a:avLst/>
          </a:prstGeom>
          <a:solidFill>
            <a:schemeClr val="accent2">
              <a:lumMod val="20000"/>
              <a:lumOff val="80000"/>
            </a:schemeClr>
          </a:solidFill>
          <a:ln>
            <a:solidFill>
              <a:srgbClr val="C00000"/>
            </a:solidFill>
          </a:ln>
          <a:effectLst>
            <a:outerShdw blurRad="57785" dist="33020" dir="3180000" algn="ctr">
              <a:srgbClr val="000000">
                <a:alpha val="30000"/>
              </a:srgbClr>
            </a:outerShdw>
          </a:effectLst>
        </p:spPr>
        <p:txBody>
          <a:bodyPr wrap="none" rtlCol="0">
            <a:spAutoFit/>
          </a:bodyPr>
          <a:lstStyle/>
          <a:p>
            <a:r>
              <a:rPr lang="en-US" sz="2200" b="1" dirty="0">
                <a:solidFill>
                  <a:srgbClr val="C00000"/>
                </a:solidFill>
                <a:latin typeface="+mj-lt"/>
              </a:rPr>
              <a:t>STOP and Think: </a:t>
            </a:r>
            <a:r>
              <a:rPr lang="en-US" sz="2200" dirty="0">
                <a:latin typeface="+mj-lt"/>
              </a:rPr>
              <a:t>What do you think has happened?</a:t>
            </a:r>
          </a:p>
        </p:txBody>
      </p:sp>
      <p:pic>
        <p:nvPicPr>
          <p:cNvPr id="7" name="Picture 3" descr="http://bioinformaticsalgorithms.com/images/Evolution/stick_insect_phylogen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813257" y="-319342"/>
            <a:ext cx="4951485" cy="7836408"/>
          </a:xfrm>
          <a:prstGeom prst="rect">
            <a:avLst/>
          </a:prstGeom>
          <a:noFill/>
          <a:ln>
            <a:noFill/>
          </a:ln>
        </p:spPr>
      </p:pic>
    </p:spTree>
    <p:extLst>
      <p:ext uri="{BB962C8B-B14F-4D97-AF65-F5344CB8AC3E}">
        <p14:creationId xmlns:p14="http://schemas.microsoft.com/office/powerpoint/2010/main" val="3946441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An Alignment As a Character Table</a:t>
            </a:r>
          </a:p>
        </p:txBody>
      </p:sp>
      <p:graphicFrame>
        <p:nvGraphicFramePr>
          <p:cNvPr id="4" name="3 Marcador de contenido"/>
          <p:cNvGraphicFramePr>
            <a:graphicFrameLocks noGrp="1"/>
          </p:cNvGraphicFramePr>
          <p:nvPr>
            <p:ph idx="1"/>
          </p:nvPr>
        </p:nvGraphicFramePr>
        <p:xfrm>
          <a:off x="4303902" y="2301388"/>
          <a:ext cx="29019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tblGrid>
              <a:tr h="914400">
                <a:tc>
                  <a:txBody>
                    <a:bodyPr/>
                    <a:lstStyle/>
                    <a:p>
                      <a:r>
                        <a:rPr lang="en-US" b="1" cap="small" baseline="0" dirty="0"/>
                        <a:t>Species</a:t>
                      </a:r>
                    </a:p>
                  </a:txBody>
                  <a:tcPr/>
                </a:tc>
                <a:tc>
                  <a:txBody>
                    <a:bodyPr/>
                    <a:lstStyle/>
                    <a:p>
                      <a:r>
                        <a:rPr lang="en-US" b="1" cap="small" baseline="0" dirty="0"/>
                        <a:t>Alignment</a:t>
                      </a:r>
                    </a:p>
                    <a:p>
                      <a:endParaRPr lang="en-US" b="1" cap="small" baseline="0" dirty="0"/>
                    </a:p>
                    <a:p>
                      <a:endParaRPr lang="en-US" b="1" cap="small" baseline="0" dirty="0"/>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r>
                        <a:rPr lang="en-US" dirty="0"/>
                        <a:t>ACGTAGGCCT</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r>
                        <a:rPr lang="en-US" dirty="0"/>
                        <a:t>ATGTAAGACT</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r>
                        <a:rPr lang="en-US" dirty="0"/>
                        <a:t>TCGAGAGCAC</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r>
                        <a:rPr lang="en-US" dirty="0"/>
                        <a:t>TCGAAAGCAT</a:t>
                      </a:r>
                    </a:p>
                  </a:txBody>
                  <a:tcPr/>
                </a:tc>
                <a:extLst>
                  <a:ext uri="{0D108BD9-81ED-4DB2-BD59-A6C34878D82A}">
                    <a16:rowId xmlns:a16="http://schemas.microsoft.com/office/drawing/2014/main" val="10004"/>
                  </a:ext>
                </a:extLst>
              </a:tr>
            </a:tbl>
          </a:graphicData>
        </a:graphic>
      </p:graphicFrame>
      <p:sp>
        <p:nvSpPr>
          <p:cNvPr id="3" name="2 Rectángulo"/>
          <p:cNvSpPr/>
          <p:nvPr/>
        </p:nvSpPr>
        <p:spPr>
          <a:xfrm>
            <a:off x="2355361" y="5552806"/>
            <a:ext cx="6897145" cy="400110"/>
          </a:xfrm>
          <a:prstGeom prst="rect">
            <a:avLst/>
          </a:prstGeom>
        </p:spPr>
        <p:txBody>
          <a:bodyPr wrap="none">
            <a:spAutoFit/>
          </a:bodyPr>
          <a:lstStyle/>
          <a:p>
            <a:r>
              <a:rPr lang="en-US" sz="2000" dirty="0"/>
              <a:t>We can bypass such issues using genetic data as characters.</a:t>
            </a:r>
          </a:p>
        </p:txBody>
      </p:sp>
    </p:spTree>
    <p:extLst>
      <p:ext uri="{BB962C8B-B14F-4D97-AF65-F5344CB8AC3E}">
        <p14:creationId xmlns:p14="http://schemas.microsoft.com/office/powerpoint/2010/main" val="122542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An Alignment As a Character Table</a:t>
            </a:r>
          </a:p>
        </p:txBody>
      </p:sp>
      <p:graphicFrame>
        <p:nvGraphicFramePr>
          <p:cNvPr id="4" name="3 Marcador de contenido"/>
          <p:cNvGraphicFramePr>
            <a:graphicFrameLocks noGrp="1"/>
          </p:cNvGraphicFramePr>
          <p:nvPr>
            <p:ph idx="1"/>
          </p:nvPr>
        </p:nvGraphicFramePr>
        <p:xfrm>
          <a:off x="4303902" y="2301388"/>
          <a:ext cx="29019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tblGrid>
              <a:tr h="914400">
                <a:tc>
                  <a:txBody>
                    <a:bodyPr/>
                    <a:lstStyle/>
                    <a:p>
                      <a:r>
                        <a:rPr lang="en-US" b="1" cap="small" baseline="0" dirty="0"/>
                        <a:t>Species</a:t>
                      </a:r>
                    </a:p>
                  </a:txBody>
                  <a:tcPr/>
                </a:tc>
                <a:tc>
                  <a:txBody>
                    <a:bodyPr/>
                    <a:lstStyle/>
                    <a:p>
                      <a:r>
                        <a:rPr lang="en-US" b="1" cap="small" baseline="0" dirty="0"/>
                        <a:t>Alignment</a:t>
                      </a:r>
                    </a:p>
                    <a:p>
                      <a:endParaRPr lang="en-US" b="1" cap="small" baseline="0" dirty="0"/>
                    </a:p>
                    <a:p>
                      <a:endParaRPr lang="en-US" b="1" cap="small" baseline="0" dirty="0"/>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r>
                        <a:rPr lang="en-US" dirty="0"/>
                        <a:t>ACGTAGGCCT</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r>
                        <a:rPr lang="en-US" dirty="0"/>
                        <a:t>ATGTAAGACT</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r>
                        <a:rPr lang="en-US" dirty="0"/>
                        <a:t>TCGAGAGCAC</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r>
                        <a:rPr lang="en-US" dirty="0"/>
                        <a:t>TCGAAAGCAT</a:t>
                      </a:r>
                    </a:p>
                  </a:txBody>
                  <a:tcPr/>
                </a:tc>
                <a:extLst>
                  <a:ext uri="{0D108BD9-81ED-4DB2-BD59-A6C34878D82A}">
                    <a16:rowId xmlns:a16="http://schemas.microsoft.com/office/drawing/2014/main" val="10004"/>
                  </a:ext>
                </a:extLst>
              </a:tr>
            </a:tbl>
          </a:graphicData>
        </a:graphic>
      </p:graphicFrame>
      <p:sp>
        <p:nvSpPr>
          <p:cNvPr id="3" name="Right Brace 2"/>
          <p:cNvSpPr/>
          <p:nvPr/>
        </p:nvSpPr>
        <p:spPr>
          <a:xfrm>
            <a:off x="7153096" y="3305908"/>
            <a:ext cx="320366" cy="13932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rot="5400000">
            <a:off x="6027680" y="4019751"/>
            <a:ext cx="443457" cy="18073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491047" y="3754110"/>
            <a:ext cx="1568058" cy="461665"/>
          </a:xfrm>
          <a:prstGeom prst="rect">
            <a:avLst/>
          </a:prstGeom>
          <a:noFill/>
        </p:spPr>
        <p:txBody>
          <a:bodyPr wrap="none" rtlCol="0">
            <a:spAutoFit/>
          </a:bodyPr>
          <a:lstStyle/>
          <a:p>
            <a:r>
              <a:rPr lang="en-US" sz="2400" i="1" dirty="0">
                <a:latin typeface="+mj-lt"/>
              </a:rPr>
              <a:t>n</a:t>
            </a:r>
            <a:r>
              <a:rPr lang="en-US" sz="2400" dirty="0">
                <a:latin typeface="+mj-lt"/>
              </a:rPr>
              <a:t> species</a:t>
            </a:r>
          </a:p>
        </p:txBody>
      </p:sp>
      <p:sp>
        <p:nvSpPr>
          <p:cNvPr id="7" name="TextBox 6"/>
          <p:cNvSpPr txBox="1"/>
          <p:nvPr/>
        </p:nvSpPr>
        <p:spPr>
          <a:xfrm>
            <a:off x="5170612" y="5146953"/>
            <a:ext cx="2173993" cy="461665"/>
          </a:xfrm>
          <a:prstGeom prst="rect">
            <a:avLst/>
          </a:prstGeom>
          <a:noFill/>
        </p:spPr>
        <p:txBody>
          <a:bodyPr wrap="none" rtlCol="0">
            <a:spAutoFit/>
          </a:bodyPr>
          <a:lstStyle/>
          <a:p>
            <a:r>
              <a:rPr lang="en-US" sz="2400" i="1" dirty="0">
                <a:latin typeface="+mj-lt"/>
              </a:rPr>
              <a:t>m characters</a:t>
            </a:r>
            <a:endParaRPr lang="en-US" sz="2400" dirty="0">
              <a:latin typeface="+mj-lt"/>
            </a:endParaRPr>
          </a:p>
        </p:txBody>
      </p:sp>
      <p:sp>
        <p:nvSpPr>
          <p:cNvPr id="10" name="9 Rectángulo"/>
          <p:cNvSpPr/>
          <p:nvPr/>
        </p:nvSpPr>
        <p:spPr>
          <a:xfrm>
            <a:off x="861390" y="6001357"/>
            <a:ext cx="10449339" cy="646331"/>
          </a:xfrm>
          <a:prstGeom prst="rect">
            <a:avLst/>
          </a:prstGeom>
        </p:spPr>
        <p:txBody>
          <a:bodyPr wrap="square">
            <a:spAutoFit/>
          </a:bodyPr>
          <a:lstStyle/>
          <a:p>
            <a:r>
              <a:rPr lang="en-US" dirty="0"/>
              <a:t>The question is how to use this character table  constructed from the multiple alignment, in order to reconstruct ancestral states.</a:t>
            </a:r>
          </a:p>
        </p:txBody>
      </p:sp>
    </p:spTree>
    <p:extLst>
      <p:ext uri="{BB962C8B-B14F-4D97-AF65-F5344CB8AC3E}">
        <p14:creationId xmlns:p14="http://schemas.microsoft.com/office/powerpoint/2010/main" val="1529860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Character-Based Tree Reconstruction</a:t>
            </a:r>
          </a:p>
          <a:p>
            <a:r>
              <a:rPr lang="en-US" b="1" dirty="0"/>
              <a:t>The Small Parsimony Problem</a:t>
            </a:r>
          </a:p>
          <a:p>
            <a:r>
              <a:rPr lang="en-US" dirty="0"/>
              <a:t>The Large Parsimony Problem</a:t>
            </a:r>
          </a:p>
          <a:p>
            <a:r>
              <a:rPr lang="en-US" dirty="0"/>
              <a:t>Tree Thinking</a:t>
            </a:r>
          </a:p>
          <a:p>
            <a:r>
              <a:rPr lang="en-US" dirty="0"/>
              <a:t>Evolutionary Tree Reconstruction in the Modern Era</a:t>
            </a:r>
          </a:p>
          <a:p>
            <a:endParaRPr lang="en-US" b="1" dirty="0"/>
          </a:p>
        </p:txBody>
      </p:sp>
    </p:spTree>
    <p:extLst>
      <p:ext uri="{BB962C8B-B14F-4D97-AF65-F5344CB8AC3E}">
        <p14:creationId xmlns:p14="http://schemas.microsoft.com/office/powerpoint/2010/main" val="3427587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Theorem</a:t>
            </a:r>
          </a:p>
        </p:txBody>
      </p:sp>
      <p:sp>
        <p:nvSpPr>
          <p:cNvPr id="26" name="25 CuadroTexto"/>
          <p:cNvSpPr txBox="1"/>
          <p:nvPr/>
        </p:nvSpPr>
        <p:spPr>
          <a:xfrm>
            <a:off x="720968" y="1090238"/>
            <a:ext cx="10656277" cy="3108543"/>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Given an n x n distance matrix D, its </a:t>
            </a:r>
            <a:r>
              <a:rPr lang="en-US" sz="2800" b="1" dirty="0">
                <a:latin typeface="+mj-lt"/>
              </a:rPr>
              <a:t>neighbor-joining</a:t>
            </a:r>
            <a:r>
              <a:rPr lang="en-US" sz="2800" dirty="0">
                <a:latin typeface="+mj-lt"/>
              </a:rPr>
              <a:t> matrix is the matrix </a:t>
            </a:r>
            <a:r>
              <a:rPr lang="en-US" sz="2800" i="1" dirty="0">
                <a:latin typeface="+mj-lt"/>
              </a:rPr>
              <a:t>D*</a:t>
            </a:r>
            <a:r>
              <a:rPr lang="en-US" sz="2800" dirty="0">
                <a:latin typeface="+mj-lt"/>
              </a:rPr>
              <a:t> defined as</a:t>
            </a:r>
          </a:p>
          <a:p>
            <a:endParaRPr lang="en-US" sz="2800" dirty="0">
              <a:latin typeface="+mj-lt"/>
            </a:endParaRPr>
          </a:p>
          <a:p>
            <a:r>
              <a:rPr lang="en-US" sz="2800" i="1" dirty="0">
                <a:latin typeface="+mj-lt"/>
              </a:rPr>
              <a:t>D*</a:t>
            </a:r>
            <a:r>
              <a:rPr lang="en-US" sz="2800" i="1" baseline="-25000" dirty="0" err="1">
                <a:latin typeface="+mj-lt"/>
              </a:rPr>
              <a:t>I,j</a:t>
            </a:r>
            <a:r>
              <a:rPr lang="en-US" sz="2800" dirty="0">
                <a:latin typeface="+mj-lt"/>
              </a:rPr>
              <a:t> = (</a:t>
            </a:r>
            <a:r>
              <a:rPr lang="en-US" sz="2800" i="1" dirty="0">
                <a:latin typeface="+mj-lt"/>
              </a:rPr>
              <a:t>n</a:t>
            </a:r>
            <a:r>
              <a:rPr lang="en-US" sz="2800" dirty="0">
                <a:latin typeface="+mj-lt"/>
              </a:rPr>
              <a:t> - 2)· </a:t>
            </a:r>
            <a:r>
              <a:rPr lang="en-US" sz="2800" i="1" dirty="0" err="1">
                <a:latin typeface="+mj-lt"/>
              </a:rPr>
              <a:t>D</a:t>
            </a:r>
            <a:r>
              <a:rPr lang="en-US" sz="2800" i="1" baseline="-25000" dirty="0" err="1">
                <a:latin typeface="+mj-lt"/>
              </a:rPr>
              <a:t>i,j</a:t>
            </a:r>
            <a:r>
              <a:rPr lang="en-US" sz="2800" dirty="0">
                <a:latin typeface="+mj-lt"/>
              </a:rPr>
              <a:t> – </a:t>
            </a:r>
            <a:r>
              <a:rPr lang="en-US" sz="2800" i="1" dirty="0" err="1">
                <a:latin typeface="+mj-lt"/>
              </a:rPr>
              <a:t>TotalDistance</a:t>
            </a:r>
            <a:r>
              <a:rPr lang="en-US" sz="2800" i="1" baseline="-25000" dirty="0" err="1">
                <a:latin typeface="+mj-lt"/>
              </a:rPr>
              <a:t>D</a:t>
            </a:r>
            <a:r>
              <a:rPr lang="en-US" sz="2800" i="1" dirty="0">
                <a:latin typeface="+mj-lt"/>
              </a:rPr>
              <a:t>(</a:t>
            </a:r>
            <a:r>
              <a:rPr lang="en-US" sz="2800" i="1" dirty="0" err="1">
                <a:latin typeface="+mj-lt"/>
              </a:rPr>
              <a:t>i</a:t>
            </a:r>
            <a:r>
              <a:rPr lang="en-US" sz="2800" i="1" dirty="0">
                <a:latin typeface="+mj-lt"/>
              </a:rPr>
              <a:t>) </a:t>
            </a:r>
            <a:r>
              <a:rPr lang="en-US" sz="2800" dirty="0">
                <a:latin typeface="+mj-lt"/>
              </a:rPr>
              <a:t>– </a:t>
            </a:r>
            <a:r>
              <a:rPr lang="en-US" sz="2800" i="1" dirty="0" err="1">
                <a:latin typeface="+mj-lt"/>
              </a:rPr>
              <a:t>TotalDistance</a:t>
            </a:r>
            <a:r>
              <a:rPr lang="en-US" sz="2800" i="1" baseline="-25000" dirty="0" err="1">
                <a:latin typeface="+mj-lt"/>
              </a:rPr>
              <a:t>D</a:t>
            </a:r>
            <a:r>
              <a:rPr lang="en-US" sz="2800" i="1" dirty="0">
                <a:latin typeface="+mj-lt"/>
              </a:rPr>
              <a:t>(j)</a:t>
            </a:r>
            <a:r>
              <a:rPr lang="en-US" sz="2800" dirty="0">
                <a:latin typeface="+mj-lt"/>
              </a:rPr>
              <a:t>,</a:t>
            </a:r>
          </a:p>
          <a:p>
            <a:endParaRPr lang="en-US" sz="2800" dirty="0">
              <a:latin typeface="+mj-lt"/>
            </a:endParaRPr>
          </a:p>
          <a:p>
            <a:r>
              <a:rPr lang="en-US" sz="2800" dirty="0">
                <a:latin typeface="+mj-lt"/>
              </a:rPr>
              <a:t>Where </a:t>
            </a:r>
            <a:r>
              <a:rPr lang="en-US" sz="2800" i="1" dirty="0" err="1">
                <a:latin typeface="+mj-lt"/>
              </a:rPr>
              <a:t>TotalDistance</a:t>
            </a:r>
            <a:r>
              <a:rPr lang="en-US" sz="2800" i="1" baseline="-25000" dirty="0" err="1">
                <a:latin typeface="+mj-lt"/>
              </a:rPr>
              <a:t>D</a:t>
            </a:r>
            <a:r>
              <a:rPr lang="en-US" sz="2800" i="1" dirty="0">
                <a:latin typeface="+mj-lt"/>
              </a:rPr>
              <a:t>(</a:t>
            </a:r>
            <a:r>
              <a:rPr lang="en-US" sz="2800" i="1" dirty="0" err="1">
                <a:latin typeface="+mj-lt"/>
              </a:rPr>
              <a:t>i</a:t>
            </a:r>
            <a:r>
              <a:rPr lang="en-US" sz="2800" i="1" dirty="0">
                <a:latin typeface="+mj-lt"/>
              </a:rPr>
              <a:t>) </a:t>
            </a:r>
            <a:r>
              <a:rPr lang="en-US" sz="2800" dirty="0">
                <a:latin typeface="+mj-lt"/>
              </a:rPr>
              <a:t>is the sum of distance from </a:t>
            </a:r>
            <a:r>
              <a:rPr lang="en-US" sz="2800" i="1" dirty="0" err="1">
                <a:latin typeface="+mj-lt"/>
              </a:rPr>
              <a:t>i</a:t>
            </a:r>
            <a:r>
              <a:rPr lang="en-US" sz="2800" dirty="0">
                <a:latin typeface="+mj-lt"/>
              </a:rPr>
              <a:t> to all other leaves .</a:t>
            </a:r>
          </a:p>
        </p:txBody>
      </p:sp>
      <p:graphicFrame>
        <p:nvGraphicFramePr>
          <p:cNvPr id="14" name="5 Marcador de contenido"/>
          <p:cNvGraphicFramePr>
            <a:graphicFrameLocks noGrp="1"/>
          </p:cNvGraphicFramePr>
          <p:nvPr>
            <p:ph idx="1"/>
          </p:nvPr>
        </p:nvGraphicFramePr>
        <p:xfrm>
          <a:off x="1429095" y="4325259"/>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5" name="14 CuadroTexto"/>
          <p:cNvSpPr txBox="1"/>
          <p:nvPr/>
        </p:nvSpPr>
        <p:spPr>
          <a:xfrm>
            <a:off x="803231" y="5206649"/>
            <a:ext cx="463588" cy="523220"/>
          </a:xfrm>
          <a:prstGeom prst="rect">
            <a:avLst/>
          </a:prstGeom>
          <a:noFill/>
        </p:spPr>
        <p:txBody>
          <a:bodyPr wrap="none" rtlCol="0">
            <a:spAutoFit/>
          </a:bodyPr>
          <a:lstStyle/>
          <a:p>
            <a:r>
              <a:rPr lang="en-US" sz="2800" b="1" i="1" dirty="0"/>
              <a:t>D</a:t>
            </a:r>
          </a:p>
        </p:txBody>
      </p:sp>
      <p:graphicFrame>
        <p:nvGraphicFramePr>
          <p:cNvPr id="16" name="5 Marcador de contenido"/>
          <p:cNvGraphicFramePr>
            <a:graphicFrameLocks/>
          </p:cNvGraphicFramePr>
          <p:nvPr/>
        </p:nvGraphicFramePr>
        <p:xfrm>
          <a:off x="8264768" y="4325259"/>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-68</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-68</a:t>
                      </a:r>
                    </a:p>
                  </a:txBody>
                  <a:tcPr/>
                </a:tc>
                <a:tc>
                  <a:txBody>
                    <a:bodyPr/>
                    <a:lstStyle/>
                    <a:p>
                      <a:r>
                        <a:rPr lang="en-US" sz="2400" dirty="0"/>
                        <a:t>0</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0</a:t>
                      </a:r>
                    </a:p>
                  </a:txBody>
                  <a:tcPr/>
                </a:tc>
                <a:tc>
                  <a:txBody>
                    <a:bodyPr/>
                    <a:lstStyle/>
                    <a:p>
                      <a:r>
                        <a:rPr lang="en-US" sz="2400" dirty="0"/>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-68</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7550692" y="5164290"/>
            <a:ext cx="622286" cy="523220"/>
          </a:xfrm>
          <a:prstGeom prst="rect">
            <a:avLst/>
          </a:prstGeom>
          <a:noFill/>
        </p:spPr>
        <p:txBody>
          <a:bodyPr wrap="none" rtlCol="0">
            <a:spAutoFit/>
          </a:bodyPr>
          <a:lstStyle/>
          <a:p>
            <a:r>
              <a:rPr lang="en-US" sz="2800" b="1" i="1" dirty="0"/>
              <a:t>D*</a:t>
            </a:r>
          </a:p>
        </p:txBody>
      </p:sp>
      <p:graphicFrame>
        <p:nvGraphicFramePr>
          <p:cNvPr id="5" name="4 Tabla"/>
          <p:cNvGraphicFramePr>
            <a:graphicFrameLocks noGrp="1"/>
          </p:cNvGraphicFramePr>
          <p:nvPr/>
        </p:nvGraphicFramePr>
        <p:xfrm>
          <a:off x="5609349" y="4801682"/>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dirty="0"/>
                        <a:t>56</a:t>
                      </a:r>
                    </a:p>
                  </a:txBody>
                  <a:tcPr/>
                </a:tc>
                <a:extLst>
                  <a:ext uri="{0D108BD9-81ED-4DB2-BD59-A6C34878D82A}">
                    <a16:rowId xmlns:a16="http://schemas.microsoft.com/office/drawing/2014/main" val="10000"/>
                  </a:ext>
                </a:extLst>
              </a:tr>
              <a:tr h="399933">
                <a:tc>
                  <a:txBody>
                    <a:bodyPr/>
                    <a:lstStyle/>
                    <a:p>
                      <a:r>
                        <a:rPr lang="en-US" sz="2200" dirty="0"/>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7" name="6 Rectángulo"/>
          <p:cNvSpPr/>
          <p:nvPr/>
        </p:nvSpPr>
        <p:spPr>
          <a:xfrm>
            <a:off x="4902765" y="4360957"/>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Tree>
    <p:extLst>
      <p:ext uri="{BB962C8B-B14F-4D97-AF65-F5344CB8AC3E}">
        <p14:creationId xmlns:p14="http://schemas.microsoft.com/office/powerpoint/2010/main" val="1016977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834887"/>
          </a:xfrm>
        </p:spPr>
        <p:txBody>
          <a:bodyPr/>
          <a:lstStyle/>
          <a:p>
            <a:r>
              <a:rPr lang="en-US" dirty="0"/>
              <a:t>Definition of Parsimony</a:t>
            </a:r>
          </a:p>
        </p:txBody>
      </p:sp>
      <p:sp>
        <p:nvSpPr>
          <p:cNvPr id="3" name="2 Marcador de contenido"/>
          <p:cNvSpPr>
            <a:spLocks noGrp="1"/>
          </p:cNvSpPr>
          <p:nvPr>
            <p:ph idx="1"/>
          </p:nvPr>
        </p:nvSpPr>
        <p:spPr>
          <a:xfrm>
            <a:off x="1345096" y="1312484"/>
            <a:ext cx="4896677" cy="4525963"/>
          </a:xfrm>
        </p:spPr>
        <p:txBody>
          <a:bodyPr>
            <a:normAutofit fontScale="85000" lnSpcReduction="10000"/>
          </a:bodyPr>
          <a:lstStyle/>
          <a:p>
            <a:pPr algn="just"/>
            <a:r>
              <a:rPr lang="en-US" b="1" dirty="0">
                <a:solidFill>
                  <a:srgbClr val="9923AD"/>
                </a:solidFill>
              </a:rPr>
              <a:t>Maximum parsimony </a:t>
            </a:r>
            <a:r>
              <a:rPr lang="en-US" dirty="0"/>
              <a:t>is an optimality criterion under which the phylogenetic tree that minimizes the total number of character-state changes is to be preferred:</a:t>
            </a:r>
          </a:p>
          <a:p>
            <a:pPr marL="0" indent="0" algn="just">
              <a:buNone/>
            </a:pPr>
            <a:r>
              <a:rPr lang="en-US" dirty="0">
                <a:solidFill>
                  <a:srgbClr val="9923AD"/>
                </a:solidFill>
              </a:rPr>
              <a:t>the shortest possible tree that explains the data is considered best. </a:t>
            </a:r>
          </a:p>
          <a:p>
            <a:pPr marL="0" indent="0" algn="just">
              <a:buNone/>
            </a:pPr>
            <a:r>
              <a:rPr lang="en-US" dirty="0">
                <a:solidFill>
                  <a:schemeClr val="accent6"/>
                </a:solidFill>
              </a:rPr>
              <a:t>(J.S. Farris 1970; W.M. Fitch 1971)</a:t>
            </a:r>
          </a:p>
          <a:p>
            <a:pPr marL="0" indent="0" algn="just">
              <a:buNone/>
            </a:pPr>
            <a:endParaRPr lang="en-US" dirty="0">
              <a:solidFill>
                <a:srgbClr val="9923AD"/>
              </a:solidFill>
            </a:endParaRPr>
          </a:p>
          <a:p>
            <a:pPr algn="just"/>
            <a:r>
              <a:rPr lang="en-US" b="1" dirty="0">
                <a:solidFill>
                  <a:srgbClr val="9923AD"/>
                </a:solidFill>
              </a:rPr>
              <a:t>Occam's razor </a:t>
            </a:r>
            <a:r>
              <a:rPr lang="en-US" dirty="0"/>
              <a:t>- a principle of theoretical parsimony: all else being equal—the simplest hypothesis that explains the data should be selected (William of Ockham, 1320s).</a:t>
            </a:r>
            <a:endParaRPr lang="en-US" dirty="0">
              <a:solidFill>
                <a:srgbClr val="9923AD"/>
              </a:solidFill>
            </a:endParaRPr>
          </a:p>
        </p:txBody>
      </p:sp>
      <p:pic>
        <p:nvPicPr>
          <p:cNvPr id="634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867" r="14935"/>
          <a:stretch/>
        </p:blipFill>
        <p:spPr bwMode="auto">
          <a:xfrm>
            <a:off x="7086599" y="1119689"/>
            <a:ext cx="3578087"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6907693" y="5881085"/>
            <a:ext cx="4174435" cy="646331"/>
          </a:xfrm>
          <a:prstGeom prst="rect">
            <a:avLst/>
          </a:prstGeom>
        </p:spPr>
        <p:txBody>
          <a:bodyPr wrap="square">
            <a:spAutoFit/>
          </a:bodyPr>
          <a:lstStyle/>
          <a:p>
            <a:pPr algn="ctr"/>
            <a:r>
              <a:rPr lang="en-US" dirty="0"/>
              <a:t> English Franciscan friar,</a:t>
            </a:r>
          </a:p>
          <a:p>
            <a:pPr algn="ctr"/>
            <a:r>
              <a:rPr lang="en-US" dirty="0"/>
              <a:t> scholastic philosopher and theologian</a:t>
            </a:r>
          </a:p>
        </p:txBody>
      </p:sp>
    </p:spTree>
    <p:extLst>
      <p:ext uri="{BB962C8B-B14F-4D97-AF65-F5344CB8AC3E}">
        <p14:creationId xmlns:p14="http://schemas.microsoft.com/office/powerpoint/2010/main" val="576904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nvPr>
        </p:nvGraphicFramePr>
        <p:xfrm>
          <a:off x="3983191" y="1342427"/>
          <a:ext cx="29019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tblGrid>
              <a:tr h="914400">
                <a:tc>
                  <a:txBody>
                    <a:bodyPr/>
                    <a:lstStyle/>
                    <a:p>
                      <a:r>
                        <a:rPr lang="en-US" b="1" cap="small" baseline="0" dirty="0"/>
                        <a:t>Species</a:t>
                      </a:r>
                    </a:p>
                  </a:txBody>
                  <a:tcPr/>
                </a:tc>
                <a:tc>
                  <a:txBody>
                    <a:bodyPr/>
                    <a:lstStyle/>
                    <a:p>
                      <a:r>
                        <a:rPr lang="en-US" b="1" cap="small" baseline="0" dirty="0"/>
                        <a:t>Alignment</a:t>
                      </a:r>
                    </a:p>
                    <a:p>
                      <a:endParaRPr lang="en-US" b="1" cap="small" baseline="0" dirty="0"/>
                    </a:p>
                    <a:p>
                      <a:endParaRPr lang="en-US" b="1" cap="small" baseline="0" dirty="0"/>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r>
                        <a:rPr lang="en-US" dirty="0"/>
                        <a:t>ACGTAGGCCT</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r>
                        <a:rPr lang="en-US" dirty="0"/>
                        <a:t>ATGTAAGACT</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r>
                        <a:rPr lang="en-US" dirty="0"/>
                        <a:t>TCGAGAGCAC</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r>
                        <a:rPr lang="en-US" dirty="0"/>
                        <a:t>TCGAAAGCAT</a:t>
                      </a:r>
                    </a:p>
                  </a:txBody>
                  <a:tcPr/>
                </a:tc>
                <a:extLst>
                  <a:ext uri="{0D108BD9-81ED-4DB2-BD59-A6C34878D82A}">
                    <a16:rowId xmlns:a16="http://schemas.microsoft.com/office/drawing/2014/main" val="10004"/>
                  </a:ext>
                </a:extLst>
              </a:tr>
            </a:tbl>
          </a:graphicData>
        </a:graphic>
      </p:graphicFrame>
      <p:sp>
        <p:nvSpPr>
          <p:cNvPr id="3" name="Right Brace 2"/>
          <p:cNvSpPr/>
          <p:nvPr/>
        </p:nvSpPr>
        <p:spPr>
          <a:xfrm>
            <a:off x="6832385" y="2346947"/>
            <a:ext cx="320366" cy="13932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p:cNvSpPr/>
          <p:nvPr/>
        </p:nvSpPr>
        <p:spPr>
          <a:xfrm rot="5400000">
            <a:off x="5706969" y="3060790"/>
            <a:ext cx="443457" cy="180737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170336" y="2795149"/>
            <a:ext cx="1568058" cy="461665"/>
          </a:xfrm>
          <a:prstGeom prst="rect">
            <a:avLst/>
          </a:prstGeom>
          <a:noFill/>
        </p:spPr>
        <p:txBody>
          <a:bodyPr wrap="none" rtlCol="0">
            <a:spAutoFit/>
          </a:bodyPr>
          <a:lstStyle/>
          <a:p>
            <a:r>
              <a:rPr lang="en-US" sz="2400" i="1" dirty="0">
                <a:latin typeface="+mj-lt"/>
              </a:rPr>
              <a:t>n</a:t>
            </a:r>
            <a:r>
              <a:rPr lang="en-US" sz="2400" dirty="0">
                <a:latin typeface="+mj-lt"/>
              </a:rPr>
              <a:t> species</a:t>
            </a:r>
          </a:p>
        </p:txBody>
      </p:sp>
      <p:sp>
        <p:nvSpPr>
          <p:cNvPr id="7" name="TextBox 6"/>
          <p:cNvSpPr txBox="1"/>
          <p:nvPr/>
        </p:nvSpPr>
        <p:spPr>
          <a:xfrm>
            <a:off x="4849901" y="4187992"/>
            <a:ext cx="3482043" cy="461665"/>
          </a:xfrm>
          <a:prstGeom prst="rect">
            <a:avLst/>
          </a:prstGeom>
          <a:noFill/>
        </p:spPr>
        <p:txBody>
          <a:bodyPr wrap="none" rtlCol="0">
            <a:spAutoFit/>
          </a:bodyPr>
          <a:lstStyle/>
          <a:p>
            <a:r>
              <a:rPr lang="en-US" sz="2400" i="1" dirty="0">
                <a:latin typeface="+mj-lt"/>
              </a:rPr>
              <a:t>m characters </a:t>
            </a:r>
            <a:r>
              <a:rPr lang="en-US" sz="2400" i="1" dirty="0"/>
              <a:t>(4 values)</a:t>
            </a:r>
            <a:endParaRPr lang="en-US" sz="2400" dirty="0">
              <a:latin typeface="+mj-lt"/>
            </a:endParaRPr>
          </a:p>
        </p:txBody>
      </p:sp>
      <p:sp>
        <p:nvSpPr>
          <p:cNvPr id="9" name="Title 1"/>
          <p:cNvSpPr>
            <a:spLocks noGrp="1"/>
          </p:cNvSpPr>
          <p:nvPr>
            <p:ph type="title"/>
          </p:nvPr>
        </p:nvSpPr>
        <p:spPr>
          <a:xfrm>
            <a:off x="609600" y="0"/>
            <a:ext cx="10972800" cy="896112"/>
          </a:xfrm>
        </p:spPr>
        <p:txBody>
          <a:bodyPr/>
          <a:lstStyle/>
          <a:p>
            <a:r>
              <a:rPr lang="en-US" dirty="0"/>
              <a:t>Toward a Computational Problem</a:t>
            </a:r>
          </a:p>
        </p:txBody>
      </p:sp>
      <p:sp>
        <p:nvSpPr>
          <p:cNvPr id="2" name="1 Rectángulo"/>
          <p:cNvSpPr/>
          <p:nvPr/>
        </p:nvSpPr>
        <p:spPr>
          <a:xfrm>
            <a:off x="609600" y="5199395"/>
            <a:ext cx="11190513" cy="1200329"/>
          </a:xfrm>
          <a:prstGeom prst="rect">
            <a:avLst/>
          </a:prstGeom>
        </p:spPr>
        <p:txBody>
          <a:bodyPr wrap="square">
            <a:spAutoFit/>
          </a:bodyPr>
          <a:lstStyle/>
          <a:p>
            <a:pPr algn="just"/>
            <a:r>
              <a:rPr lang="en-US" sz="2400" dirty="0">
                <a:latin typeface="+mj-lt"/>
              </a:rPr>
              <a:t>We can think about a multiple alignment as a character table of its own, for which each of the </a:t>
            </a:r>
            <a:r>
              <a:rPr lang="en-US" sz="2400" i="1" dirty="0">
                <a:latin typeface="+mj-lt"/>
              </a:rPr>
              <a:t>m</a:t>
            </a:r>
            <a:r>
              <a:rPr lang="en-US" sz="2400" dirty="0">
                <a:latin typeface="+mj-lt"/>
              </a:rPr>
              <a:t> columns of this multiple alignment can be viewed as a character.</a:t>
            </a:r>
          </a:p>
        </p:txBody>
      </p:sp>
    </p:spTree>
    <p:extLst>
      <p:ext uri="{BB962C8B-B14F-4D97-AF65-F5344CB8AC3E}">
        <p14:creationId xmlns:p14="http://schemas.microsoft.com/office/powerpoint/2010/main" val="1751765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graphicFrame>
        <p:nvGraphicFramePr>
          <p:cNvPr id="9" name="3 Marcador de contenido"/>
          <p:cNvGraphicFramePr>
            <a:graphicFrameLocks noGrp="1"/>
          </p:cNvGraphicFramePr>
          <p:nvPr>
            <p:ph idx="1"/>
          </p:nvPr>
        </p:nvGraphicFramePr>
        <p:xfrm>
          <a:off x="4462163" y="896112"/>
          <a:ext cx="29019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tblGrid>
              <a:tr h="914400">
                <a:tc>
                  <a:txBody>
                    <a:bodyPr/>
                    <a:lstStyle/>
                    <a:p>
                      <a:r>
                        <a:rPr lang="en-US" b="1" cap="small" baseline="0" dirty="0"/>
                        <a:t>Species</a:t>
                      </a:r>
                    </a:p>
                  </a:txBody>
                  <a:tcPr/>
                </a:tc>
                <a:tc>
                  <a:txBody>
                    <a:bodyPr/>
                    <a:lstStyle/>
                    <a:p>
                      <a:r>
                        <a:rPr lang="en-US" b="1" cap="small" baseline="0" dirty="0"/>
                        <a:t>Alignment</a:t>
                      </a:r>
                    </a:p>
                    <a:p>
                      <a:endParaRPr lang="en-US" b="1" cap="small" baseline="0" dirty="0"/>
                    </a:p>
                    <a:p>
                      <a:endParaRPr lang="en-US" b="1" cap="small" baseline="0" dirty="0"/>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r>
                        <a:rPr lang="en-US" dirty="0"/>
                        <a:t>ACGTAGGCCT</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r>
                        <a:rPr lang="en-US" dirty="0"/>
                        <a:t>ATGTAAGACT</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r>
                        <a:rPr lang="en-US" dirty="0"/>
                        <a:t>TCGAGAGCAC</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r>
                        <a:rPr lang="en-US" dirty="0"/>
                        <a:t>TCGAAAGCAT</a:t>
                      </a:r>
                    </a:p>
                  </a:txBody>
                  <a:tcPr/>
                </a:tc>
                <a:extLst>
                  <a:ext uri="{0D108BD9-81ED-4DB2-BD59-A6C34878D82A}">
                    <a16:rowId xmlns:a16="http://schemas.microsoft.com/office/drawing/2014/main" val="10004"/>
                  </a:ext>
                </a:extLst>
              </a:tr>
            </a:tbl>
          </a:graphicData>
        </a:graphic>
      </p:graphicFrame>
      <p:sp>
        <p:nvSpPr>
          <p:cNvPr id="10" name="Rectangle 9"/>
          <p:cNvSpPr/>
          <p:nvPr/>
        </p:nvSpPr>
        <p:spPr>
          <a:xfrm>
            <a:off x="5639353" y="3528301"/>
            <a:ext cx="1322798" cy="400110"/>
          </a:xfrm>
          <a:prstGeom prst="rect">
            <a:avLst/>
          </a:prstGeom>
        </p:spPr>
        <p:txBody>
          <a:bodyPr wrap="none">
            <a:spAutoFit/>
          </a:bodyPr>
          <a:lstStyle/>
          <a:p>
            <a:r>
              <a:rPr lang="en-US" sz="2000" dirty="0"/>
              <a:t>??????????</a:t>
            </a:r>
          </a:p>
        </p:txBody>
      </p:sp>
      <p:cxnSp>
        <p:nvCxnSpPr>
          <p:cNvPr id="12" name="Straight Connector 11"/>
          <p:cNvCxnSpPr/>
          <p:nvPr/>
        </p:nvCxnSpPr>
        <p:spPr>
          <a:xfrm flipH="1">
            <a:off x="4185138" y="3930189"/>
            <a:ext cx="1547447" cy="5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728132" y="3897633"/>
            <a:ext cx="1571805"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883877" y="4825965"/>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172283" y="4819111"/>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5773" y="4839687"/>
            <a:ext cx="1007079" cy="101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46545" y="4819111"/>
            <a:ext cx="977747"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66959" y="5829276"/>
            <a:ext cx="1830629" cy="369332"/>
          </a:xfrm>
          <a:prstGeom prst="rect">
            <a:avLst/>
          </a:prstGeom>
        </p:spPr>
        <p:txBody>
          <a:bodyPr wrap="none">
            <a:spAutoFit/>
          </a:bodyPr>
          <a:lstStyle/>
          <a:p>
            <a:r>
              <a:rPr lang="en-US" dirty="0"/>
              <a:t>ACGTAGGCCT</a:t>
            </a:r>
          </a:p>
        </p:txBody>
      </p:sp>
      <p:sp>
        <p:nvSpPr>
          <p:cNvPr id="28" name="Rectangle 27"/>
          <p:cNvSpPr/>
          <p:nvPr/>
        </p:nvSpPr>
        <p:spPr>
          <a:xfrm>
            <a:off x="4338203" y="5829276"/>
            <a:ext cx="1810304" cy="369332"/>
          </a:xfrm>
          <a:prstGeom prst="rect">
            <a:avLst/>
          </a:prstGeom>
        </p:spPr>
        <p:txBody>
          <a:bodyPr wrap="none">
            <a:spAutoFit/>
          </a:bodyPr>
          <a:lstStyle/>
          <a:p>
            <a:r>
              <a:rPr lang="en-US" dirty="0"/>
              <a:t>ATGTAAGACT</a:t>
            </a:r>
          </a:p>
        </p:txBody>
      </p:sp>
      <p:sp>
        <p:nvSpPr>
          <p:cNvPr id="29" name="Rectangle 28"/>
          <p:cNvSpPr/>
          <p:nvPr/>
        </p:nvSpPr>
        <p:spPr>
          <a:xfrm>
            <a:off x="6270937" y="5853726"/>
            <a:ext cx="1883849" cy="369332"/>
          </a:xfrm>
          <a:prstGeom prst="rect">
            <a:avLst/>
          </a:prstGeom>
        </p:spPr>
        <p:txBody>
          <a:bodyPr wrap="none">
            <a:spAutoFit/>
          </a:bodyPr>
          <a:lstStyle/>
          <a:p>
            <a:r>
              <a:rPr lang="en-US" dirty="0"/>
              <a:t>TCGAGAGCAC</a:t>
            </a:r>
          </a:p>
        </p:txBody>
      </p:sp>
      <p:sp>
        <p:nvSpPr>
          <p:cNvPr id="30" name="Rectangle 29"/>
          <p:cNvSpPr/>
          <p:nvPr/>
        </p:nvSpPr>
        <p:spPr>
          <a:xfrm>
            <a:off x="8800545" y="5836141"/>
            <a:ext cx="1847493" cy="369332"/>
          </a:xfrm>
          <a:prstGeom prst="rect">
            <a:avLst/>
          </a:prstGeom>
        </p:spPr>
        <p:txBody>
          <a:bodyPr wrap="none">
            <a:spAutoFit/>
          </a:bodyPr>
          <a:lstStyle/>
          <a:p>
            <a:r>
              <a:rPr lang="en-US" dirty="0"/>
              <a:t>TCGAAAGCAT</a:t>
            </a:r>
          </a:p>
        </p:txBody>
      </p:sp>
      <p:sp>
        <p:nvSpPr>
          <p:cNvPr id="31" name="Rectangle 30"/>
          <p:cNvSpPr/>
          <p:nvPr/>
        </p:nvSpPr>
        <p:spPr>
          <a:xfrm>
            <a:off x="2406870" y="6195018"/>
            <a:ext cx="1010213" cy="400110"/>
          </a:xfrm>
          <a:prstGeom prst="rect">
            <a:avLst/>
          </a:prstGeom>
        </p:spPr>
        <p:txBody>
          <a:bodyPr wrap="none">
            <a:spAutoFit/>
          </a:bodyPr>
          <a:lstStyle/>
          <a:p>
            <a:r>
              <a:rPr lang="en-US" sz="2000" b="1" dirty="0">
                <a:latin typeface="+mj-lt"/>
              </a:rPr>
              <a:t>Chimp</a:t>
            </a:r>
            <a:endParaRPr lang="en-US" sz="2000" dirty="0">
              <a:latin typeface="+mj-lt"/>
            </a:endParaRPr>
          </a:p>
        </p:txBody>
      </p:sp>
      <p:sp>
        <p:nvSpPr>
          <p:cNvPr id="32" name="Rectangle 31"/>
          <p:cNvSpPr/>
          <p:nvPr/>
        </p:nvSpPr>
        <p:spPr>
          <a:xfrm>
            <a:off x="4717745" y="6223058"/>
            <a:ext cx="1077539" cy="400110"/>
          </a:xfrm>
          <a:prstGeom prst="rect">
            <a:avLst/>
          </a:prstGeom>
        </p:spPr>
        <p:txBody>
          <a:bodyPr wrap="none">
            <a:spAutoFit/>
          </a:bodyPr>
          <a:lstStyle/>
          <a:p>
            <a:r>
              <a:rPr lang="en-US" sz="2000" b="1" dirty="0">
                <a:latin typeface="+mj-lt"/>
              </a:rPr>
              <a:t>Human</a:t>
            </a:r>
            <a:endParaRPr lang="en-US" sz="2000" dirty="0">
              <a:latin typeface="+mj-lt"/>
            </a:endParaRPr>
          </a:p>
        </p:txBody>
      </p:sp>
      <p:sp>
        <p:nvSpPr>
          <p:cNvPr id="33" name="Rectangle 32"/>
          <p:cNvSpPr/>
          <p:nvPr/>
        </p:nvSpPr>
        <p:spPr>
          <a:xfrm>
            <a:off x="6849941" y="6238354"/>
            <a:ext cx="712054" cy="400110"/>
          </a:xfrm>
          <a:prstGeom prst="rect">
            <a:avLst/>
          </a:prstGeom>
        </p:spPr>
        <p:txBody>
          <a:bodyPr wrap="none">
            <a:spAutoFit/>
          </a:bodyPr>
          <a:lstStyle/>
          <a:p>
            <a:r>
              <a:rPr lang="en-US" sz="2000" b="1" dirty="0">
                <a:latin typeface="+mj-lt"/>
              </a:rPr>
              <a:t>Seal</a:t>
            </a:r>
            <a:endParaRPr lang="en-US" sz="2000" dirty="0">
              <a:latin typeface="+mj-lt"/>
            </a:endParaRPr>
          </a:p>
        </p:txBody>
      </p:sp>
      <p:sp>
        <p:nvSpPr>
          <p:cNvPr id="34" name="Rectangle 33"/>
          <p:cNvSpPr/>
          <p:nvPr/>
        </p:nvSpPr>
        <p:spPr>
          <a:xfrm>
            <a:off x="9280339" y="6207912"/>
            <a:ext cx="963725" cy="400110"/>
          </a:xfrm>
          <a:prstGeom prst="rect">
            <a:avLst/>
          </a:prstGeom>
        </p:spPr>
        <p:txBody>
          <a:bodyPr wrap="none">
            <a:spAutoFit/>
          </a:bodyPr>
          <a:lstStyle/>
          <a:p>
            <a:r>
              <a:rPr lang="en-US" sz="2000" b="1" dirty="0">
                <a:latin typeface="+mj-lt"/>
              </a:rPr>
              <a:t>Whale</a:t>
            </a:r>
            <a:endParaRPr lang="en-US" sz="2000" dirty="0">
              <a:latin typeface="+mj-lt"/>
            </a:endParaRPr>
          </a:p>
        </p:txBody>
      </p:sp>
      <p:sp>
        <p:nvSpPr>
          <p:cNvPr id="21" name="Rectangle 9"/>
          <p:cNvSpPr/>
          <p:nvPr/>
        </p:nvSpPr>
        <p:spPr>
          <a:xfrm>
            <a:off x="3394947" y="4455230"/>
            <a:ext cx="1322798" cy="400110"/>
          </a:xfrm>
          <a:prstGeom prst="rect">
            <a:avLst/>
          </a:prstGeom>
        </p:spPr>
        <p:txBody>
          <a:bodyPr wrap="none">
            <a:spAutoFit/>
          </a:bodyPr>
          <a:lstStyle/>
          <a:p>
            <a:r>
              <a:rPr lang="en-US" sz="2000" dirty="0"/>
              <a:t>??????????</a:t>
            </a:r>
          </a:p>
        </p:txBody>
      </p:sp>
      <p:sp>
        <p:nvSpPr>
          <p:cNvPr id="22" name="Rectangle 9"/>
          <p:cNvSpPr/>
          <p:nvPr/>
        </p:nvSpPr>
        <p:spPr>
          <a:xfrm>
            <a:off x="7775567" y="4482335"/>
            <a:ext cx="1322798" cy="400110"/>
          </a:xfrm>
          <a:prstGeom prst="rect">
            <a:avLst/>
          </a:prstGeom>
        </p:spPr>
        <p:txBody>
          <a:bodyPr wrap="none">
            <a:spAutoFit/>
          </a:bodyPr>
          <a:lstStyle/>
          <a:p>
            <a:r>
              <a:rPr lang="en-US" sz="2000" dirty="0"/>
              <a:t>??????????</a:t>
            </a:r>
          </a:p>
        </p:txBody>
      </p:sp>
      <p:sp>
        <p:nvSpPr>
          <p:cNvPr id="3" name="2 Rectángulo"/>
          <p:cNvSpPr/>
          <p:nvPr/>
        </p:nvSpPr>
        <p:spPr>
          <a:xfrm>
            <a:off x="8436966" y="1754113"/>
            <a:ext cx="3424214" cy="923330"/>
          </a:xfrm>
          <a:prstGeom prst="rect">
            <a:avLst/>
          </a:prstGeom>
        </p:spPr>
        <p:txBody>
          <a:bodyPr wrap="square">
            <a:spAutoFit/>
          </a:bodyPr>
          <a:lstStyle/>
          <a:p>
            <a:r>
              <a:rPr lang="en-US" b="1" dirty="0"/>
              <a:t>Our goal: </a:t>
            </a:r>
            <a:r>
              <a:rPr lang="en-US" dirty="0"/>
              <a:t>using this multiple alignment, reconstruct the most likely ancestral sequences. </a:t>
            </a:r>
          </a:p>
        </p:txBody>
      </p:sp>
      <p:sp>
        <p:nvSpPr>
          <p:cNvPr id="4" name="3 Rectángulo"/>
          <p:cNvSpPr/>
          <p:nvPr/>
        </p:nvSpPr>
        <p:spPr>
          <a:xfrm>
            <a:off x="8436966" y="2776835"/>
            <a:ext cx="3151243" cy="1200329"/>
          </a:xfrm>
          <a:prstGeom prst="rect">
            <a:avLst/>
          </a:prstGeom>
        </p:spPr>
        <p:txBody>
          <a:bodyPr wrap="square">
            <a:spAutoFit/>
          </a:bodyPr>
          <a:lstStyle/>
          <a:p>
            <a:r>
              <a:rPr lang="en-US" dirty="0"/>
              <a:t>So, we need some way of determining how good an assignment of ancestral sequences is for a given tree.</a:t>
            </a:r>
          </a:p>
        </p:txBody>
      </p:sp>
    </p:spTree>
    <p:extLst>
      <p:ext uri="{BB962C8B-B14F-4D97-AF65-F5344CB8AC3E}">
        <p14:creationId xmlns:p14="http://schemas.microsoft.com/office/powerpoint/2010/main" val="2596728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10" name="Rectangle 9"/>
          <p:cNvSpPr/>
          <p:nvPr/>
        </p:nvSpPr>
        <p:spPr>
          <a:xfrm>
            <a:off x="5288434" y="3560857"/>
            <a:ext cx="1883849" cy="369332"/>
          </a:xfrm>
          <a:prstGeom prst="rect">
            <a:avLst/>
          </a:prstGeom>
        </p:spPr>
        <p:txBody>
          <a:bodyPr wrap="none">
            <a:spAutoFit/>
          </a:bodyPr>
          <a:lstStyle/>
          <a:p>
            <a:r>
              <a:rPr lang="en-US" dirty="0"/>
              <a:t>ACGAAAGCCT</a:t>
            </a:r>
          </a:p>
        </p:txBody>
      </p:sp>
      <p:cxnSp>
        <p:nvCxnSpPr>
          <p:cNvPr id="12" name="Straight Connector 11"/>
          <p:cNvCxnSpPr/>
          <p:nvPr/>
        </p:nvCxnSpPr>
        <p:spPr>
          <a:xfrm flipH="1">
            <a:off x="4185138" y="3930189"/>
            <a:ext cx="1547447" cy="5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728132" y="3897633"/>
            <a:ext cx="1571805"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883877" y="4825965"/>
            <a:ext cx="1032958"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143111" y="4470355"/>
            <a:ext cx="1833835" cy="369332"/>
          </a:xfrm>
          <a:prstGeom prst="rect">
            <a:avLst/>
          </a:prstGeom>
        </p:spPr>
        <p:txBody>
          <a:bodyPr wrap="none">
            <a:spAutoFit/>
          </a:bodyPr>
          <a:lstStyle/>
          <a:p>
            <a:r>
              <a:rPr lang="en-US" dirty="0"/>
              <a:t>ACGTAAGCCT</a:t>
            </a:r>
          </a:p>
        </p:txBody>
      </p:sp>
      <p:sp>
        <p:nvSpPr>
          <p:cNvPr id="17" name="Rectangle 16"/>
          <p:cNvSpPr/>
          <p:nvPr/>
        </p:nvSpPr>
        <p:spPr>
          <a:xfrm>
            <a:off x="7418189" y="4497631"/>
            <a:ext cx="1847493" cy="369332"/>
          </a:xfrm>
          <a:prstGeom prst="rect">
            <a:avLst/>
          </a:prstGeom>
        </p:spPr>
        <p:txBody>
          <a:bodyPr wrap="none">
            <a:spAutoFit/>
          </a:bodyPr>
          <a:lstStyle/>
          <a:p>
            <a:r>
              <a:rPr lang="en-US" dirty="0"/>
              <a:t>TCGAAAGCAT</a:t>
            </a:r>
          </a:p>
        </p:txBody>
      </p:sp>
      <p:cxnSp>
        <p:nvCxnSpPr>
          <p:cNvPr id="19" name="Straight Connector 18"/>
          <p:cNvCxnSpPr/>
          <p:nvPr/>
        </p:nvCxnSpPr>
        <p:spPr>
          <a:xfrm flipH="1">
            <a:off x="7172283" y="4819111"/>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5773" y="4839687"/>
            <a:ext cx="1007079" cy="101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46545" y="4819111"/>
            <a:ext cx="977747"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66959" y="5829276"/>
            <a:ext cx="1830629" cy="369332"/>
          </a:xfrm>
          <a:prstGeom prst="rect">
            <a:avLst/>
          </a:prstGeom>
        </p:spPr>
        <p:txBody>
          <a:bodyPr wrap="none">
            <a:spAutoFit/>
          </a:bodyPr>
          <a:lstStyle/>
          <a:p>
            <a:r>
              <a:rPr lang="en-US" dirty="0"/>
              <a:t>ACGTAGGCCT</a:t>
            </a:r>
          </a:p>
        </p:txBody>
      </p:sp>
      <p:sp>
        <p:nvSpPr>
          <p:cNvPr id="28" name="Rectangle 27"/>
          <p:cNvSpPr/>
          <p:nvPr/>
        </p:nvSpPr>
        <p:spPr>
          <a:xfrm>
            <a:off x="4338203" y="5829276"/>
            <a:ext cx="1810304" cy="369332"/>
          </a:xfrm>
          <a:prstGeom prst="rect">
            <a:avLst/>
          </a:prstGeom>
        </p:spPr>
        <p:txBody>
          <a:bodyPr wrap="none">
            <a:spAutoFit/>
          </a:bodyPr>
          <a:lstStyle/>
          <a:p>
            <a:r>
              <a:rPr lang="en-US" dirty="0"/>
              <a:t>ATGTAAGACT</a:t>
            </a:r>
          </a:p>
        </p:txBody>
      </p:sp>
      <p:sp>
        <p:nvSpPr>
          <p:cNvPr id="29" name="Rectangle 28"/>
          <p:cNvSpPr/>
          <p:nvPr/>
        </p:nvSpPr>
        <p:spPr>
          <a:xfrm>
            <a:off x="6270937" y="5853726"/>
            <a:ext cx="1883849" cy="369332"/>
          </a:xfrm>
          <a:prstGeom prst="rect">
            <a:avLst/>
          </a:prstGeom>
        </p:spPr>
        <p:txBody>
          <a:bodyPr wrap="none">
            <a:spAutoFit/>
          </a:bodyPr>
          <a:lstStyle/>
          <a:p>
            <a:r>
              <a:rPr lang="en-US" dirty="0"/>
              <a:t>TCGAGAGCAC</a:t>
            </a:r>
          </a:p>
        </p:txBody>
      </p:sp>
      <p:sp>
        <p:nvSpPr>
          <p:cNvPr id="30" name="Rectangle 29"/>
          <p:cNvSpPr/>
          <p:nvPr/>
        </p:nvSpPr>
        <p:spPr>
          <a:xfrm>
            <a:off x="8800545" y="5836141"/>
            <a:ext cx="1847493" cy="369332"/>
          </a:xfrm>
          <a:prstGeom prst="rect">
            <a:avLst/>
          </a:prstGeom>
        </p:spPr>
        <p:txBody>
          <a:bodyPr wrap="none">
            <a:spAutoFit/>
          </a:bodyPr>
          <a:lstStyle/>
          <a:p>
            <a:r>
              <a:rPr lang="en-US" dirty="0"/>
              <a:t>TCGAAAGCAT</a:t>
            </a:r>
          </a:p>
        </p:txBody>
      </p:sp>
      <p:sp>
        <p:nvSpPr>
          <p:cNvPr id="31" name="Rectangle 30"/>
          <p:cNvSpPr/>
          <p:nvPr/>
        </p:nvSpPr>
        <p:spPr>
          <a:xfrm>
            <a:off x="2406870" y="6195018"/>
            <a:ext cx="1010213" cy="400110"/>
          </a:xfrm>
          <a:prstGeom prst="rect">
            <a:avLst/>
          </a:prstGeom>
        </p:spPr>
        <p:txBody>
          <a:bodyPr wrap="none">
            <a:spAutoFit/>
          </a:bodyPr>
          <a:lstStyle/>
          <a:p>
            <a:r>
              <a:rPr lang="en-US" sz="2000" b="1" dirty="0">
                <a:latin typeface="+mj-lt"/>
              </a:rPr>
              <a:t>Chimp</a:t>
            </a:r>
            <a:endParaRPr lang="en-US" sz="2000" dirty="0">
              <a:latin typeface="+mj-lt"/>
            </a:endParaRPr>
          </a:p>
        </p:txBody>
      </p:sp>
      <p:sp>
        <p:nvSpPr>
          <p:cNvPr id="32" name="Rectangle 31"/>
          <p:cNvSpPr/>
          <p:nvPr/>
        </p:nvSpPr>
        <p:spPr>
          <a:xfrm>
            <a:off x="4717745" y="6223058"/>
            <a:ext cx="1077539" cy="400110"/>
          </a:xfrm>
          <a:prstGeom prst="rect">
            <a:avLst/>
          </a:prstGeom>
        </p:spPr>
        <p:txBody>
          <a:bodyPr wrap="none">
            <a:spAutoFit/>
          </a:bodyPr>
          <a:lstStyle/>
          <a:p>
            <a:r>
              <a:rPr lang="en-US" sz="2000" b="1" dirty="0">
                <a:latin typeface="+mj-lt"/>
              </a:rPr>
              <a:t>Human</a:t>
            </a:r>
            <a:endParaRPr lang="en-US" sz="2000" dirty="0">
              <a:latin typeface="+mj-lt"/>
            </a:endParaRPr>
          </a:p>
        </p:txBody>
      </p:sp>
      <p:sp>
        <p:nvSpPr>
          <p:cNvPr id="33" name="Rectangle 32"/>
          <p:cNvSpPr/>
          <p:nvPr/>
        </p:nvSpPr>
        <p:spPr>
          <a:xfrm>
            <a:off x="6849941" y="6238354"/>
            <a:ext cx="712054" cy="400110"/>
          </a:xfrm>
          <a:prstGeom prst="rect">
            <a:avLst/>
          </a:prstGeom>
        </p:spPr>
        <p:txBody>
          <a:bodyPr wrap="none">
            <a:spAutoFit/>
          </a:bodyPr>
          <a:lstStyle/>
          <a:p>
            <a:r>
              <a:rPr lang="en-US" sz="2000" b="1" dirty="0">
                <a:latin typeface="+mj-lt"/>
              </a:rPr>
              <a:t>Seal</a:t>
            </a:r>
            <a:endParaRPr lang="en-US" sz="2000" dirty="0">
              <a:latin typeface="+mj-lt"/>
            </a:endParaRPr>
          </a:p>
        </p:txBody>
      </p:sp>
      <p:sp>
        <p:nvSpPr>
          <p:cNvPr id="34" name="Rectangle 33"/>
          <p:cNvSpPr/>
          <p:nvPr/>
        </p:nvSpPr>
        <p:spPr>
          <a:xfrm>
            <a:off x="9280339" y="6207912"/>
            <a:ext cx="963725" cy="400110"/>
          </a:xfrm>
          <a:prstGeom prst="rect">
            <a:avLst/>
          </a:prstGeom>
        </p:spPr>
        <p:txBody>
          <a:bodyPr wrap="none">
            <a:spAutoFit/>
          </a:bodyPr>
          <a:lstStyle/>
          <a:p>
            <a:r>
              <a:rPr lang="en-US" sz="2000" b="1" dirty="0">
                <a:latin typeface="+mj-lt"/>
              </a:rPr>
              <a:t>Whale</a:t>
            </a:r>
            <a:endParaRPr lang="en-US" sz="2000" dirty="0">
              <a:latin typeface="+mj-lt"/>
            </a:endParaRPr>
          </a:p>
        </p:txBody>
      </p:sp>
    </p:spTree>
    <p:extLst>
      <p:ext uri="{BB962C8B-B14F-4D97-AF65-F5344CB8AC3E}">
        <p14:creationId xmlns:p14="http://schemas.microsoft.com/office/powerpoint/2010/main" val="3720852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10" name="Rectangle 9"/>
          <p:cNvSpPr/>
          <p:nvPr/>
        </p:nvSpPr>
        <p:spPr>
          <a:xfrm>
            <a:off x="5288434" y="3560857"/>
            <a:ext cx="1883849" cy="369332"/>
          </a:xfrm>
          <a:prstGeom prst="rect">
            <a:avLst/>
          </a:prstGeom>
        </p:spPr>
        <p:txBody>
          <a:bodyPr wrap="none">
            <a:spAutoFit/>
          </a:bodyPr>
          <a:lstStyle/>
          <a:p>
            <a:r>
              <a:rPr lang="en-US" b="1" dirty="0">
                <a:solidFill>
                  <a:schemeClr val="accent3"/>
                </a:solidFill>
              </a:rPr>
              <a:t>A</a:t>
            </a:r>
            <a:r>
              <a:rPr lang="en-US" dirty="0"/>
              <a:t>CG</a:t>
            </a:r>
            <a:r>
              <a:rPr lang="en-US" b="1" dirty="0">
                <a:solidFill>
                  <a:srgbClr val="00B050"/>
                </a:solidFill>
              </a:rPr>
              <a:t>A</a:t>
            </a:r>
            <a:r>
              <a:rPr lang="en-US" dirty="0"/>
              <a:t>AAGC</a:t>
            </a:r>
            <a:r>
              <a:rPr lang="en-US" b="1" dirty="0">
                <a:solidFill>
                  <a:schemeClr val="accent3"/>
                </a:solidFill>
              </a:rPr>
              <a:t>C</a:t>
            </a:r>
            <a:r>
              <a:rPr lang="en-US" dirty="0"/>
              <a:t>T</a:t>
            </a:r>
          </a:p>
        </p:txBody>
      </p:sp>
      <p:cxnSp>
        <p:nvCxnSpPr>
          <p:cNvPr id="12" name="Straight Connector 11"/>
          <p:cNvCxnSpPr/>
          <p:nvPr/>
        </p:nvCxnSpPr>
        <p:spPr>
          <a:xfrm flipH="1">
            <a:off x="4185138" y="3930189"/>
            <a:ext cx="1547447" cy="5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728132" y="3897633"/>
            <a:ext cx="1571805"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883877" y="4825965"/>
            <a:ext cx="1032958"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143111" y="4470355"/>
            <a:ext cx="1867819" cy="369332"/>
          </a:xfrm>
          <a:prstGeom prst="rect">
            <a:avLst/>
          </a:prstGeom>
        </p:spPr>
        <p:txBody>
          <a:bodyPr wrap="none">
            <a:spAutoFit/>
          </a:bodyPr>
          <a:lstStyle/>
          <a:p>
            <a:r>
              <a:rPr lang="en-US" dirty="0"/>
              <a:t>A</a:t>
            </a:r>
            <a:r>
              <a:rPr lang="en-US" b="1" dirty="0">
                <a:solidFill>
                  <a:srgbClr val="FF0000"/>
                </a:solidFill>
              </a:rPr>
              <a:t>C</a:t>
            </a:r>
            <a:r>
              <a:rPr lang="en-US" dirty="0"/>
              <a:t>G</a:t>
            </a:r>
            <a:r>
              <a:rPr lang="en-US" b="1" dirty="0">
                <a:solidFill>
                  <a:srgbClr val="00B050"/>
                </a:solidFill>
              </a:rPr>
              <a:t>T</a:t>
            </a:r>
            <a:r>
              <a:rPr lang="en-US" dirty="0"/>
              <a:t>A</a:t>
            </a:r>
            <a:r>
              <a:rPr lang="en-US" b="1" dirty="0">
                <a:solidFill>
                  <a:srgbClr val="0070C0"/>
                </a:solidFill>
              </a:rPr>
              <a:t>A</a:t>
            </a:r>
            <a:r>
              <a:rPr lang="en-US" dirty="0"/>
              <a:t>G</a:t>
            </a:r>
            <a:r>
              <a:rPr lang="en-US" b="1" dirty="0">
                <a:solidFill>
                  <a:srgbClr val="FF0000"/>
                </a:solidFill>
              </a:rPr>
              <a:t>C</a:t>
            </a:r>
            <a:r>
              <a:rPr lang="en-US" dirty="0"/>
              <a:t>CT</a:t>
            </a:r>
          </a:p>
        </p:txBody>
      </p:sp>
      <p:sp>
        <p:nvSpPr>
          <p:cNvPr id="17" name="Rectangle 16"/>
          <p:cNvSpPr/>
          <p:nvPr/>
        </p:nvSpPr>
        <p:spPr>
          <a:xfrm>
            <a:off x="7418189" y="4497631"/>
            <a:ext cx="1877437" cy="369332"/>
          </a:xfrm>
          <a:prstGeom prst="rect">
            <a:avLst/>
          </a:prstGeom>
        </p:spPr>
        <p:txBody>
          <a:bodyPr wrap="none">
            <a:spAutoFit/>
          </a:bodyPr>
          <a:lstStyle/>
          <a:p>
            <a:r>
              <a:rPr lang="en-US" b="1" dirty="0">
                <a:solidFill>
                  <a:schemeClr val="accent3"/>
                </a:solidFill>
              </a:rPr>
              <a:t>T</a:t>
            </a:r>
            <a:r>
              <a:rPr lang="en-US" dirty="0"/>
              <a:t>CGA</a:t>
            </a:r>
            <a:r>
              <a:rPr lang="en-US" b="1" dirty="0">
                <a:solidFill>
                  <a:srgbClr val="9923AD"/>
                </a:solidFill>
              </a:rPr>
              <a:t>A</a:t>
            </a:r>
            <a:r>
              <a:rPr lang="en-US" dirty="0"/>
              <a:t>AGC</a:t>
            </a:r>
            <a:r>
              <a:rPr lang="en-US" b="1" dirty="0">
                <a:solidFill>
                  <a:schemeClr val="accent3"/>
                </a:solidFill>
              </a:rPr>
              <a:t>A</a:t>
            </a:r>
            <a:r>
              <a:rPr lang="en-US" b="1" dirty="0">
                <a:solidFill>
                  <a:srgbClr val="9923AD"/>
                </a:solidFill>
              </a:rPr>
              <a:t>T</a:t>
            </a:r>
          </a:p>
        </p:txBody>
      </p:sp>
      <p:cxnSp>
        <p:nvCxnSpPr>
          <p:cNvPr id="19" name="Straight Connector 18"/>
          <p:cNvCxnSpPr/>
          <p:nvPr/>
        </p:nvCxnSpPr>
        <p:spPr>
          <a:xfrm flipH="1">
            <a:off x="7172283" y="4819111"/>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5773" y="4839687"/>
            <a:ext cx="1007079" cy="101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46545" y="4819111"/>
            <a:ext cx="977747"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66959" y="5829276"/>
            <a:ext cx="1830629" cy="369332"/>
          </a:xfrm>
          <a:prstGeom prst="rect">
            <a:avLst/>
          </a:prstGeom>
        </p:spPr>
        <p:txBody>
          <a:bodyPr wrap="none">
            <a:spAutoFit/>
          </a:bodyPr>
          <a:lstStyle/>
          <a:p>
            <a:r>
              <a:rPr lang="en-US" dirty="0"/>
              <a:t>ACGTA</a:t>
            </a:r>
            <a:r>
              <a:rPr lang="en-US" b="1" dirty="0">
                <a:solidFill>
                  <a:srgbClr val="0070C0"/>
                </a:solidFill>
              </a:rPr>
              <a:t>G</a:t>
            </a:r>
            <a:r>
              <a:rPr lang="en-US" dirty="0"/>
              <a:t>GCCT</a:t>
            </a:r>
          </a:p>
        </p:txBody>
      </p:sp>
      <p:sp>
        <p:nvSpPr>
          <p:cNvPr id="28" name="Rectangle 27"/>
          <p:cNvSpPr/>
          <p:nvPr/>
        </p:nvSpPr>
        <p:spPr>
          <a:xfrm>
            <a:off x="4338203" y="5829276"/>
            <a:ext cx="1840247" cy="369332"/>
          </a:xfrm>
          <a:prstGeom prst="rect">
            <a:avLst/>
          </a:prstGeom>
        </p:spPr>
        <p:txBody>
          <a:bodyPr wrap="none">
            <a:spAutoFit/>
          </a:bodyPr>
          <a:lstStyle/>
          <a:p>
            <a:r>
              <a:rPr lang="en-US" dirty="0"/>
              <a:t>A</a:t>
            </a:r>
            <a:r>
              <a:rPr lang="en-US" b="1" dirty="0">
                <a:solidFill>
                  <a:srgbClr val="FF0000"/>
                </a:solidFill>
              </a:rPr>
              <a:t>T</a:t>
            </a:r>
            <a:r>
              <a:rPr lang="en-US" dirty="0"/>
              <a:t>GTAAG</a:t>
            </a:r>
            <a:r>
              <a:rPr lang="en-US" b="1" dirty="0">
                <a:solidFill>
                  <a:srgbClr val="FF0000"/>
                </a:solidFill>
              </a:rPr>
              <a:t>A</a:t>
            </a:r>
            <a:r>
              <a:rPr lang="en-US" dirty="0"/>
              <a:t>CT</a:t>
            </a:r>
          </a:p>
        </p:txBody>
      </p:sp>
      <p:sp>
        <p:nvSpPr>
          <p:cNvPr id="29" name="Rectangle 28"/>
          <p:cNvSpPr/>
          <p:nvPr/>
        </p:nvSpPr>
        <p:spPr>
          <a:xfrm>
            <a:off x="6270937" y="5853726"/>
            <a:ext cx="1903085" cy="369332"/>
          </a:xfrm>
          <a:prstGeom prst="rect">
            <a:avLst/>
          </a:prstGeom>
        </p:spPr>
        <p:txBody>
          <a:bodyPr wrap="none">
            <a:spAutoFit/>
          </a:bodyPr>
          <a:lstStyle/>
          <a:p>
            <a:r>
              <a:rPr lang="en-US" dirty="0"/>
              <a:t>TCGA</a:t>
            </a:r>
            <a:r>
              <a:rPr lang="en-US" b="1" dirty="0">
                <a:solidFill>
                  <a:srgbClr val="9923AD"/>
                </a:solidFill>
              </a:rPr>
              <a:t>G</a:t>
            </a:r>
            <a:r>
              <a:rPr lang="en-US" dirty="0"/>
              <a:t>AGCA</a:t>
            </a:r>
            <a:r>
              <a:rPr lang="en-US" b="1" dirty="0">
                <a:solidFill>
                  <a:srgbClr val="9923AD"/>
                </a:solidFill>
              </a:rPr>
              <a:t>C</a:t>
            </a:r>
          </a:p>
        </p:txBody>
      </p:sp>
      <p:sp>
        <p:nvSpPr>
          <p:cNvPr id="30" name="Rectangle 29"/>
          <p:cNvSpPr/>
          <p:nvPr/>
        </p:nvSpPr>
        <p:spPr>
          <a:xfrm>
            <a:off x="8800545" y="5836141"/>
            <a:ext cx="1847493" cy="369332"/>
          </a:xfrm>
          <a:prstGeom prst="rect">
            <a:avLst/>
          </a:prstGeom>
        </p:spPr>
        <p:txBody>
          <a:bodyPr wrap="none">
            <a:spAutoFit/>
          </a:bodyPr>
          <a:lstStyle/>
          <a:p>
            <a:r>
              <a:rPr lang="en-US" dirty="0"/>
              <a:t>TCGAAAGCAT</a:t>
            </a:r>
          </a:p>
        </p:txBody>
      </p:sp>
      <p:sp>
        <p:nvSpPr>
          <p:cNvPr id="31" name="Rectangle 30"/>
          <p:cNvSpPr/>
          <p:nvPr/>
        </p:nvSpPr>
        <p:spPr>
          <a:xfrm>
            <a:off x="2406870" y="6195018"/>
            <a:ext cx="1010213" cy="400110"/>
          </a:xfrm>
          <a:prstGeom prst="rect">
            <a:avLst/>
          </a:prstGeom>
        </p:spPr>
        <p:txBody>
          <a:bodyPr wrap="none">
            <a:spAutoFit/>
          </a:bodyPr>
          <a:lstStyle/>
          <a:p>
            <a:r>
              <a:rPr lang="en-US" sz="2000" b="1" dirty="0">
                <a:latin typeface="+mj-lt"/>
              </a:rPr>
              <a:t>Chimp</a:t>
            </a:r>
            <a:endParaRPr lang="en-US" sz="2000" dirty="0">
              <a:latin typeface="+mj-lt"/>
            </a:endParaRPr>
          </a:p>
        </p:txBody>
      </p:sp>
      <p:sp>
        <p:nvSpPr>
          <p:cNvPr id="32" name="Rectangle 31"/>
          <p:cNvSpPr/>
          <p:nvPr/>
        </p:nvSpPr>
        <p:spPr>
          <a:xfrm>
            <a:off x="4717745" y="6223058"/>
            <a:ext cx="1077539" cy="400110"/>
          </a:xfrm>
          <a:prstGeom prst="rect">
            <a:avLst/>
          </a:prstGeom>
        </p:spPr>
        <p:txBody>
          <a:bodyPr wrap="none">
            <a:spAutoFit/>
          </a:bodyPr>
          <a:lstStyle/>
          <a:p>
            <a:r>
              <a:rPr lang="en-US" sz="2000" b="1" dirty="0">
                <a:latin typeface="+mj-lt"/>
              </a:rPr>
              <a:t>Human</a:t>
            </a:r>
            <a:endParaRPr lang="en-US" sz="2000" dirty="0">
              <a:latin typeface="+mj-lt"/>
            </a:endParaRPr>
          </a:p>
        </p:txBody>
      </p:sp>
      <p:sp>
        <p:nvSpPr>
          <p:cNvPr id="33" name="Rectangle 32"/>
          <p:cNvSpPr/>
          <p:nvPr/>
        </p:nvSpPr>
        <p:spPr>
          <a:xfrm>
            <a:off x="6849941" y="6238354"/>
            <a:ext cx="712054" cy="400110"/>
          </a:xfrm>
          <a:prstGeom prst="rect">
            <a:avLst/>
          </a:prstGeom>
        </p:spPr>
        <p:txBody>
          <a:bodyPr wrap="none">
            <a:spAutoFit/>
          </a:bodyPr>
          <a:lstStyle/>
          <a:p>
            <a:r>
              <a:rPr lang="en-US" sz="2000" b="1" dirty="0">
                <a:latin typeface="+mj-lt"/>
              </a:rPr>
              <a:t>Seal</a:t>
            </a:r>
            <a:endParaRPr lang="en-US" sz="2000" dirty="0">
              <a:latin typeface="+mj-lt"/>
            </a:endParaRPr>
          </a:p>
        </p:txBody>
      </p:sp>
      <p:sp>
        <p:nvSpPr>
          <p:cNvPr id="34" name="Rectangle 33"/>
          <p:cNvSpPr/>
          <p:nvPr/>
        </p:nvSpPr>
        <p:spPr>
          <a:xfrm>
            <a:off x="9280339" y="6207912"/>
            <a:ext cx="963725" cy="400110"/>
          </a:xfrm>
          <a:prstGeom prst="rect">
            <a:avLst/>
          </a:prstGeom>
        </p:spPr>
        <p:txBody>
          <a:bodyPr wrap="none">
            <a:spAutoFit/>
          </a:bodyPr>
          <a:lstStyle/>
          <a:p>
            <a:r>
              <a:rPr lang="en-US" sz="2000" b="1" dirty="0">
                <a:latin typeface="+mj-lt"/>
              </a:rPr>
              <a:t>Whale</a:t>
            </a:r>
            <a:endParaRPr lang="en-US" sz="2000" dirty="0">
              <a:latin typeface="+mj-lt"/>
            </a:endParaRPr>
          </a:p>
        </p:txBody>
      </p:sp>
      <p:sp>
        <p:nvSpPr>
          <p:cNvPr id="22" name="2 Marcador de contenido"/>
          <p:cNvSpPr>
            <a:spLocks noGrp="1"/>
          </p:cNvSpPr>
          <p:nvPr>
            <p:ph idx="1"/>
          </p:nvPr>
        </p:nvSpPr>
        <p:spPr>
          <a:xfrm>
            <a:off x="439615" y="1320959"/>
            <a:ext cx="11142785" cy="592183"/>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Parsimony score: </a:t>
            </a:r>
            <a:r>
              <a:rPr lang="en-US" sz="2800" dirty="0">
                <a:solidFill>
                  <a:schemeClr val="tx1"/>
                </a:solidFill>
              </a:rPr>
              <a:t>sum of </a:t>
            </a:r>
            <a:r>
              <a:rPr lang="en-US" sz="2800" i="1" dirty="0">
                <a:solidFill>
                  <a:schemeClr val="tx1"/>
                </a:solidFill>
              </a:rPr>
              <a:t>Hamming distances </a:t>
            </a:r>
            <a:r>
              <a:rPr lang="en-US" sz="2800" dirty="0">
                <a:solidFill>
                  <a:schemeClr val="tx1"/>
                </a:solidFill>
              </a:rPr>
              <a:t>along each edge.</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
        <p:nvSpPr>
          <p:cNvPr id="4" name="TextBox 3"/>
          <p:cNvSpPr txBox="1"/>
          <p:nvPr/>
        </p:nvSpPr>
        <p:spPr>
          <a:xfrm>
            <a:off x="4732490" y="3820652"/>
            <a:ext cx="300082" cy="369332"/>
          </a:xfrm>
          <a:prstGeom prst="rect">
            <a:avLst/>
          </a:prstGeom>
          <a:noFill/>
        </p:spPr>
        <p:txBody>
          <a:bodyPr wrap="none" rtlCol="0">
            <a:spAutoFit/>
          </a:bodyPr>
          <a:lstStyle/>
          <a:p>
            <a:r>
              <a:rPr lang="en-US" b="1" dirty="0">
                <a:solidFill>
                  <a:srgbClr val="00B050"/>
                </a:solidFill>
              </a:rPr>
              <a:t>1</a:t>
            </a:r>
          </a:p>
        </p:txBody>
      </p:sp>
      <p:sp>
        <p:nvSpPr>
          <p:cNvPr id="25" name="TextBox 24"/>
          <p:cNvSpPr txBox="1"/>
          <p:nvPr/>
        </p:nvSpPr>
        <p:spPr>
          <a:xfrm>
            <a:off x="7464652" y="3802631"/>
            <a:ext cx="300082" cy="369332"/>
          </a:xfrm>
          <a:prstGeom prst="rect">
            <a:avLst/>
          </a:prstGeom>
          <a:noFill/>
        </p:spPr>
        <p:txBody>
          <a:bodyPr wrap="none" rtlCol="0">
            <a:spAutoFit/>
          </a:bodyPr>
          <a:lstStyle/>
          <a:p>
            <a:r>
              <a:rPr lang="en-US" b="1" dirty="0">
                <a:solidFill>
                  <a:schemeClr val="accent3"/>
                </a:solidFill>
              </a:rPr>
              <a:t>2</a:t>
            </a:r>
          </a:p>
        </p:txBody>
      </p:sp>
      <p:sp>
        <p:nvSpPr>
          <p:cNvPr id="23" name="TextBox 3"/>
          <p:cNvSpPr txBox="1"/>
          <p:nvPr/>
        </p:nvSpPr>
        <p:spPr>
          <a:xfrm>
            <a:off x="3048191" y="5036220"/>
            <a:ext cx="300082" cy="369332"/>
          </a:xfrm>
          <a:prstGeom prst="rect">
            <a:avLst/>
          </a:prstGeom>
          <a:noFill/>
        </p:spPr>
        <p:txBody>
          <a:bodyPr wrap="none" rtlCol="0">
            <a:spAutoFit/>
          </a:bodyPr>
          <a:lstStyle/>
          <a:p>
            <a:r>
              <a:rPr lang="en-US" b="1" dirty="0">
                <a:solidFill>
                  <a:srgbClr val="0070C0"/>
                </a:solidFill>
              </a:rPr>
              <a:t>1</a:t>
            </a:r>
          </a:p>
        </p:txBody>
      </p:sp>
      <p:sp>
        <p:nvSpPr>
          <p:cNvPr id="26" name="TextBox 3"/>
          <p:cNvSpPr txBox="1"/>
          <p:nvPr/>
        </p:nvSpPr>
        <p:spPr>
          <a:xfrm>
            <a:off x="4780512" y="5051484"/>
            <a:ext cx="300082" cy="369332"/>
          </a:xfrm>
          <a:prstGeom prst="rect">
            <a:avLst/>
          </a:prstGeom>
          <a:noFill/>
        </p:spPr>
        <p:txBody>
          <a:bodyPr wrap="none" rtlCol="0">
            <a:spAutoFit/>
          </a:bodyPr>
          <a:lstStyle/>
          <a:p>
            <a:r>
              <a:rPr lang="en-US" b="1" dirty="0">
                <a:solidFill>
                  <a:srgbClr val="FF0000"/>
                </a:solidFill>
              </a:rPr>
              <a:t>2</a:t>
            </a:r>
          </a:p>
        </p:txBody>
      </p:sp>
      <p:sp>
        <p:nvSpPr>
          <p:cNvPr id="35" name="TextBox 3"/>
          <p:cNvSpPr txBox="1"/>
          <p:nvPr/>
        </p:nvSpPr>
        <p:spPr>
          <a:xfrm>
            <a:off x="7261913" y="5072671"/>
            <a:ext cx="300082" cy="369332"/>
          </a:xfrm>
          <a:prstGeom prst="rect">
            <a:avLst/>
          </a:prstGeom>
          <a:noFill/>
        </p:spPr>
        <p:txBody>
          <a:bodyPr wrap="none" rtlCol="0">
            <a:spAutoFit/>
          </a:bodyPr>
          <a:lstStyle/>
          <a:p>
            <a:r>
              <a:rPr lang="en-US" b="1" dirty="0">
                <a:solidFill>
                  <a:srgbClr val="9923AD"/>
                </a:solidFill>
              </a:rPr>
              <a:t>2</a:t>
            </a:r>
          </a:p>
        </p:txBody>
      </p:sp>
      <p:sp>
        <p:nvSpPr>
          <p:cNvPr id="36" name="TextBox 3"/>
          <p:cNvSpPr txBox="1"/>
          <p:nvPr/>
        </p:nvSpPr>
        <p:spPr>
          <a:xfrm>
            <a:off x="9216607" y="4971489"/>
            <a:ext cx="300082" cy="369332"/>
          </a:xfrm>
          <a:prstGeom prst="rect">
            <a:avLst/>
          </a:prstGeom>
          <a:noFill/>
        </p:spPr>
        <p:txBody>
          <a:bodyPr wrap="none" rtlCol="0">
            <a:spAutoFit/>
          </a:bodyPr>
          <a:lstStyle/>
          <a:p>
            <a:r>
              <a:rPr lang="en-US" b="1" dirty="0"/>
              <a:t>0</a:t>
            </a:r>
          </a:p>
        </p:txBody>
      </p:sp>
      <p:sp>
        <p:nvSpPr>
          <p:cNvPr id="3" name="2 Rectángulo"/>
          <p:cNvSpPr/>
          <p:nvPr/>
        </p:nvSpPr>
        <p:spPr>
          <a:xfrm>
            <a:off x="473765" y="2083884"/>
            <a:ext cx="11055626" cy="1015663"/>
          </a:xfrm>
          <a:prstGeom prst="rect">
            <a:avLst/>
          </a:prstGeom>
        </p:spPr>
        <p:txBody>
          <a:bodyPr wrap="square">
            <a:spAutoFit/>
          </a:bodyPr>
          <a:lstStyle/>
          <a:p>
            <a:pPr algn="just"/>
            <a:r>
              <a:rPr lang="en-US" sz="2000" b="1" dirty="0">
                <a:latin typeface="+mj-lt"/>
              </a:rPr>
              <a:t>Hamming distance </a:t>
            </a:r>
            <a:r>
              <a:rPr lang="en-US" sz="2000" dirty="0">
                <a:latin typeface="+mj-lt"/>
              </a:rPr>
              <a:t>between two strings of equal length is the number of positions at which the corresponding symbols are different. It measures the minimum number of </a:t>
            </a:r>
            <a:r>
              <a:rPr lang="en-US" sz="2000" i="1" dirty="0">
                <a:latin typeface="+mj-lt"/>
              </a:rPr>
              <a:t>substitutions</a:t>
            </a:r>
            <a:r>
              <a:rPr lang="en-US" sz="2000" dirty="0">
                <a:latin typeface="+mj-lt"/>
              </a:rPr>
              <a:t> required to change one string into the other.</a:t>
            </a:r>
          </a:p>
        </p:txBody>
      </p:sp>
    </p:spTree>
    <p:extLst>
      <p:ext uri="{BB962C8B-B14F-4D97-AF65-F5344CB8AC3E}">
        <p14:creationId xmlns:p14="http://schemas.microsoft.com/office/powerpoint/2010/main" val="129246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10" name="Rectangle 9"/>
          <p:cNvSpPr/>
          <p:nvPr/>
        </p:nvSpPr>
        <p:spPr>
          <a:xfrm>
            <a:off x="5288434" y="3560857"/>
            <a:ext cx="1883849" cy="369332"/>
          </a:xfrm>
          <a:prstGeom prst="rect">
            <a:avLst/>
          </a:prstGeom>
        </p:spPr>
        <p:txBody>
          <a:bodyPr wrap="none">
            <a:spAutoFit/>
          </a:bodyPr>
          <a:lstStyle/>
          <a:p>
            <a:r>
              <a:rPr lang="en-US" b="1" dirty="0">
                <a:solidFill>
                  <a:schemeClr val="accent3"/>
                </a:solidFill>
              </a:rPr>
              <a:t>A</a:t>
            </a:r>
            <a:r>
              <a:rPr lang="en-US" dirty="0"/>
              <a:t>CG</a:t>
            </a:r>
            <a:r>
              <a:rPr lang="en-US" b="1" dirty="0">
                <a:solidFill>
                  <a:srgbClr val="00B050"/>
                </a:solidFill>
              </a:rPr>
              <a:t>A</a:t>
            </a:r>
            <a:r>
              <a:rPr lang="en-US" dirty="0"/>
              <a:t>AAGC</a:t>
            </a:r>
            <a:r>
              <a:rPr lang="en-US" b="1" dirty="0">
                <a:solidFill>
                  <a:schemeClr val="accent3"/>
                </a:solidFill>
              </a:rPr>
              <a:t>C</a:t>
            </a:r>
            <a:r>
              <a:rPr lang="en-US" dirty="0"/>
              <a:t>T</a:t>
            </a:r>
          </a:p>
        </p:txBody>
      </p:sp>
      <p:cxnSp>
        <p:nvCxnSpPr>
          <p:cNvPr id="12" name="Straight Connector 11"/>
          <p:cNvCxnSpPr/>
          <p:nvPr/>
        </p:nvCxnSpPr>
        <p:spPr>
          <a:xfrm flipH="1">
            <a:off x="4185138" y="3930189"/>
            <a:ext cx="1547447" cy="5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728132" y="3897633"/>
            <a:ext cx="1571805"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883877" y="4825965"/>
            <a:ext cx="1032958"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143111" y="4470355"/>
            <a:ext cx="1867819" cy="369332"/>
          </a:xfrm>
          <a:prstGeom prst="rect">
            <a:avLst/>
          </a:prstGeom>
        </p:spPr>
        <p:txBody>
          <a:bodyPr wrap="none">
            <a:spAutoFit/>
          </a:bodyPr>
          <a:lstStyle/>
          <a:p>
            <a:r>
              <a:rPr lang="en-US" dirty="0"/>
              <a:t>A</a:t>
            </a:r>
            <a:r>
              <a:rPr lang="en-US" b="1" dirty="0">
                <a:solidFill>
                  <a:srgbClr val="FF0000"/>
                </a:solidFill>
              </a:rPr>
              <a:t>C</a:t>
            </a:r>
            <a:r>
              <a:rPr lang="en-US" dirty="0"/>
              <a:t>G</a:t>
            </a:r>
            <a:r>
              <a:rPr lang="en-US" b="1" dirty="0">
                <a:solidFill>
                  <a:srgbClr val="00B050"/>
                </a:solidFill>
              </a:rPr>
              <a:t>T</a:t>
            </a:r>
            <a:r>
              <a:rPr lang="en-US" dirty="0"/>
              <a:t>A</a:t>
            </a:r>
            <a:r>
              <a:rPr lang="en-US" b="1" dirty="0">
                <a:solidFill>
                  <a:srgbClr val="0070C0"/>
                </a:solidFill>
              </a:rPr>
              <a:t>A</a:t>
            </a:r>
            <a:r>
              <a:rPr lang="en-US" dirty="0"/>
              <a:t>G</a:t>
            </a:r>
            <a:r>
              <a:rPr lang="en-US" b="1" dirty="0">
                <a:solidFill>
                  <a:srgbClr val="FF0000"/>
                </a:solidFill>
              </a:rPr>
              <a:t>C</a:t>
            </a:r>
            <a:r>
              <a:rPr lang="en-US" dirty="0"/>
              <a:t>CT</a:t>
            </a:r>
          </a:p>
        </p:txBody>
      </p:sp>
      <p:sp>
        <p:nvSpPr>
          <p:cNvPr id="17" name="Rectangle 16"/>
          <p:cNvSpPr/>
          <p:nvPr/>
        </p:nvSpPr>
        <p:spPr>
          <a:xfrm>
            <a:off x="7418189" y="4497631"/>
            <a:ext cx="1877437" cy="369332"/>
          </a:xfrm>
          <a:prstGeom prst="rect">
            <a:avLst/>
          </a:prstGeom>
        </p:spPr>
        <p:txBody>
          <a:bodyPr wrap="none">
            <a:spAutoFit/>
          </a:bodyPr>
          <a:lstStyle/>
          <a:p>
            <a:r>
              <a:rPr lang="en-US" b="1" dirty="0">
                <a:solidFill>
                  <a:schemeClr val="accent3"/>
                </a:solidFill>
              </a:rPr>
              <a:t>T</a:t>
            </a:r>
            <a:r>
              <a:rPr lang="en-US" dirty="0"/>
              <a:t>CGA</a:t>
            </a:r>
            <a:r>
              <a:rPr lang="en-US" b="1" dirty="0">
                <a:solidFill>
                  <a:srgbClr val="9923AD"/>
                </a:solidFill>
              </a:rPr>
              <a:t>A</a:t>
            </a:r>
            <a:r>
              <a:rPr lang="en-US" dirty="0"/>
              <a:t>AGC</a:t>
            </a:r>
            <a:r>
              <a:rPr lang="en-US" b="1" dirty="0">
                <a:solidFill>
                  <a:schemeClr val="accent3"/>
                </a:solidFill>
              </a:rPr>
              <a:t>A</a:t>
            </a:r>
            <a:r>
              <a:rPr lang="en-US" b="1" dirty="0">
                <a:solidFill>
                  <a:srgbClr val="9923AD"/>
                </a:solidFill>
              </a:rPr>
              <a:t>T</a:t>
            </a:r>
          </a:p>
        </p:txBody>
      </p:sp>
      <p:cxnSp>
        <p:nvCxnSpPr>
          <p:cNvPr id="19" name="Straight Connector 18"/>
          <p:cNvCxnSpPr/>
          <p:nvPr/>
        </p:nvCxnSpPr>
        <p:spPr>
          <a:xfrm flipH="1">
            <a:off x="7172283" y="4819111"/>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5773" y="4839687"/>
            <a:ext cx="1007079" cy="101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46545" y="4819111"/>
            <a:ext cx="977747"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66959" y="5829276"/>
            <a:ext cx="1830629" cy="369332"/>
          </a:xfrm>
          <a:prstGeom prst="rect">
            <a:avLst/>
          </a:prstGeom>
        </p:spPr>
        <p:txBody>
          <a:bodyPr wrap="none">
            <a:spAutoFit/>
          </a:bodyPr>
          <a:lstStyle/>
          <a:p>
            <a:r>
              <a:rPr lang="en-US" dirty="0"/>
              <a:t>ACGTA</a:t>
            </a:r>
            <a:r>
              <a:rPr lang="en-US" b="1" dirty="0">
                <a:solidFill>
                  <a:srgbClr val="0070C0"/>
                </a:solidFill>
              </a:rPr>
              <a:t>G</a:t>
            </a:r>
            <a:r>
              <a:rPr lang="en-US" dirty="0"/>
              <a:t>GCCT</a:t>
            </a:r>
          </a:p>
        </p:txBody>
      </p:sp>
      <p:sp>
        <p:nvSpPr>
          <p:cNvPr id="28" name="Rectangle 27"/>
          <p:cNvSpPr/>
          <p:nvPr/>
        </p:nvSpPr>
        <p:spPr>
          <a:xfrm>
            <a:off x="4338203" y="5829276"/>
            <a:ext cx="1840247" cy="369332"/>
          </a:xfrm>
          <a:prstGeom prst="rect">
            <a:avLst/>
          </a:prstGeom>
        </p:spPr>
        <p:txBody>
          <a:bodyPr wrap="none">
            <a:spAutoFit/>
          </a:bodyPr>
          <a:lstStyle/>
          <a:p>
            <a:r>
              <a:rPr lang="en-US" dirty="0"/>
              <a:t>A</a:t>
            </a:r>
            <a:r>
              <a:rPr lang="en-US" b="1" dirty="0">
                <a:solidFill>
                  <a:srgbClr val="FF0000"/>
                </a:solidFill>
              </a:rPr>
              <a:t>T</a:t>
            </a:r>
            <a:r>
              <a:rPr lang="en-US" dirty="0"/>
              <a:t>GTAAG</a:t>
            </a:r>
            <a:r>
              <a:rPr lang="en-US" b="1" dirty="0">
                <a:solidFill>
                  <a:srgbClr val="FF0000"/>
                </a:solidFill>
              </a:rPr>
              <a:t>A</a:t>
            </a:r>
            <a:r>
              <a:rPr lang="en-US" dirty="0"/>
              <a:t>CT</a:t>
            </a:r>
          </a:p>
        </p:txBody>
      </p:sp>
      <p:sp>
        <p:nvSpPr>
          <p:cNvPr id="29" name="Rectangle 28"/>
          <p:cNvSpPr/>
          <p:nvPr/>
        </p:nvSpPr>
        <p:spPr>
          <a:xfrm>
            <a:off x="6270937" y="5853726"/>
            <a:ext cx="1903085" cy="369332"/>
          </a:xfrm>
          <a:prstGeom prst="rect">
            <a:avLst/>
          </a:prstGeom>
        </p:spPr>
        <p:txBody>
          <a:bodyPr wrap="none">
            <a:spAutoFit/>
          </a:bodyPr>
          <a:lstStyle/>
          <a:p>
            <a:r>
              <a:rPr lang="en-US" dirty="0"/>
              <a:t>TCGA</a:t>
            </a:r>
            <a:r>
              <a:rPr lang="en-US" b="1" dirty="0">
                <a:solidFill>
                  <a:srgbClr val="9923AD"/>
                </a:solidFill>
              </a:rPr>
              <a:t>G</a:t>
            </a:r>
            <a:r>
              <a:rPr lang="en-US" dirty="0"/>
              <a:t>AGCA</a:t>
            </a:r>
            <a:r>
              <a:rPr lang="en-US" b="1" dirty="0">
                <a:solidFill>
                  <a:srgbClr val="9923AD"/>
                </a:solidFill>
              </a:rPr>
              <a:t>C</a:t>
            </a:r>
          </a:p>
        </p:txBody>
      </p:sp>
      <p:sp>
        <p:nvSpPr>
          <p:cNvPr id="30" name="Rectangle 29"/>
          <p:cNvSpPr/>
          <p:nvPr/>
        </p:nvSpPr>
        <p:spPr>
          <a:xfrm>
            <a:off x="8800545" y="5836141"/>
            <a:ext cx="1847493" cy="369332"/>
          </a:xfrm>
          <a:prstGeom prst="rect">
            <a:avLst/>
          </a:prstGeom>
        </p:spPr>
        <p:txBody>
          <a:bodyPr wrap="none">
            <a:spAutoFit/>
          </a:bodyPr>
          <a:lstStyle/>
          <a:p>
            <a:r>
              <a:rPr lang="en-US" dirty="0"/>
              <a:t>TCGAAAGCAT</a:t>
            </a:r>
          </a:p>
        </p:txBody>
      </p:sp>
      <p:sp>
        <p:nvSpPr>
          <p:cNvPr id="31" name="Rectangle 30"/>
          <p:cNvSpPr/>
          <p:nvPr/>
        </p:nvSpPr>
        <p:spPr>
          <a:xfrm>
            <a:off x="2406870" y="6195018"/>
            <a:ext cx="1010213" cy="400110"/>
          </a:xfrm>
          <a:prstGeom prst="rect">
            <a:avLst/>
          </a:prstGeom>
        </p:spPr>
        <p:txBody>
          <a:bodyPr wrap="none">
            <a:spAutoFit/>
          </a:bodyPr>
          <a:lstStyle/>
          <a:p>
            <a:r>
              <a:rPr lang="en-US" sz="2000" b="1" dirty="0">
                <a:latin typeface="+mj-lt"/>
              </a:rPr>
              <a:t>Chimp</a:t>
            </a:r>
            <a:endParaRPr lang="en-US" sz="2000" dirty="0">
              <a:latin typeface="+mj-lt"/>
            </a:endParaRPr>
          </a:p>
        </p:txBody>
      </p:sp>
      <p:sp>
        <p:nvSpPr>
          <p:cNvPr id="32" name="Rectangle 31"/>
          <p:cNvSpPr/>
          <p:nvPr/>
        </p:nvSpPr>
        <p:spPr>
          <a:xfrm>
            <a:off x="4717745" y="6223058"/>
            <a:ext cx="1077539" cy="400110"/>
          </a:xfrm>
          <a:prstGeom prst="rect">
            <a:avLst/>
          </a:prstGeom>
        </p:spPr>
        <p:txBody>
          <a:bodyPr wrap="none">
            <a:spAutoFit/>
          </a:bodyPr>
          <a:lstStyle/>
          <a:p>
            <a:r>
              <a:rPr lang="en-US" sz="2000" b="1" dirty="0">
                <a:latin typeface="+mj-lt"/>
              </a:rPr>
              <a:t>Human</a:t>
            </a:r>
            <a:endParaRPr lang="en-US" sz="2000" dirty="0">
              <a:latin typeface="+mj-lt"/>
            </a:endParaRPr>
          </a:p>
        </p:txBody>
      </p:sp>
      <p:sp>
        <p:nvSpPr>
          <p:cNvPr id="33" name="Rectangle 32"/>
          <p:cNvSpPr/>
          <p:nvPr/>
        </p:nvSpPr>
        <p:spPr>
          <a:xfrm>
            <a:off x="6849941" y="6238354"/>
            <a:ext cx="712054" cy="400110"/>
          </a:xfrm>
          <a:prstGeom prst="rect">
            <a:avLst/>
          </a:prstGeom>
        </p:spPr>
        <p:txBody>
          <a:bodyPr wrap="none">
            <a:spAutoFit/>
          </a:bodyPr>
          <a:lstStyle/>
          <a:p>
            <a:r>
              <a:rPr lang="en-US" sz="2000" b="1" dirty="0">
                <a:latin typeface="+mj-lt"/>
              </a:rPr>
              <a:t>Seal</a:t>
            </a:r>
            <a:endParaRPr lang="en-US" sz="2000" dirty="0">
              <a:latin typeface="+mj-lt"/>
            </a:endParaRPr>
          </a:p>
        </p:txBody>
      </p:sp>
      <p:sp>
        <p:nvSpPr>
          <p:cNvPr id="34" name="Rectangle 33"/>
          <p:cNvSpPr/>
          <p:nvPr/>
        </p:nvSpPr>
        <p:spPr>
          <a:xfrm>
            <a:off x="9280339" y="6207912"/>
            <a:ext cx="963725" cy="400110"/>
          </a:xfrm>
          <a:prstGeom prst="rect">
            <a:avLst/>
          </a:prstGeom>
        </p:spPr>
        <p:txBody>
          <a:bodyPr wrap="none">
            <a:spAutoFit/>
          </a:bodyPr>
          <a:lstStyle/>
          <a:p>
            <a:r>
              <a:rPr lang="en-US" sz="2000" b="1" dirty="0">
                <a:latin typeface="+mj-lt"/>
              </a:rPr>
              <a:t>Whale</a:t>
            </a:r>
            <a:endParaRPr lang="en-US" sz="2000" dirty="0">
              <a:latin typeface="+mj-lt"/>
            </a:endParaRPr>
          </a:p>
        </p:txBody>
      </p:sp>
      <p:sp>
        <p:nvSpPr>
          <p:cNvPr id="22" name="2 Marcador de contenido"/>
          <p:cNvSpPr>
            <a:spLocks noGrp="1"/>
          </p:cNvSpPr>
          <p:nvPr>
            <p:ph idx="1"/>
          </p:nvPr>
        </p:nvSpPr>
        <p:spPr>
          <a:xfrm>
            <a:off x="439615" y="1320959"/>
            <a:ext cx="11142785" cy="592183"/>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Parsimony score: </a:t>
            </a:r>
            <a:r>
              <a:rPr lang="en-US" sz="2800" dirty="0">
                <a:solidFill>
                  <a:schemeClr val="tx1"/>
                </a:solidFill>
              </a:rPr>
              <a:t>sum of </a:t>
            </a:r>
            <a:r>
              <a:rPr lang="en-US" sz="2800" i="1" dirty="0">
                <a:solidFill>
                  <a:schemeClr val="tx1"/>
                </a:solidFill>
              </a:rPr>
              <a:t>Hamming distances </a:t>
            </a:r>
            <a:r>
              <a:rPr lang="en-US" sz="2800" dirty="0">
                <a:solidFill>
                  <a:schemeClr val="tx1"/>
                </a:solidFill>
              </a:rPr>
              <a:t>along each edge.</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
        <p:nvSpPr>
          <p:cNvPr id="4" name="TextBox 3"/>
          <p:cNvSpPr txBox="1"/>
          <p:nvPr/>
        </p:nvSpPr>
        <p:spPr>
          <a:xfrm>
            <a:off x="4732490" y="3820652"/>
            <a:ext cx="300082" cy="369332"/>
          </a:xfrm>
          <a:prstGeom prst="rect">
            <a:avLst/>
          </a:prstGeom>
          <a:noFill/>
        </p:spPr>
        <p:txBody>
          <a:bodyPr wrap="none" rtlCol="0">
            <a:spAutoFit/>
          </a:bodyPr>
          <a:lstStyle/>
          <a:p>
            <a:r>
              <a:rPr lang="en-US" b="1" dirty="0">
                <a:solidFill>
                  <a:srgbClr val="00B050"/>
                </a:solidFill>
              </a:rPr>
              <a:t>1</a:t>
            </a:r>
          </a:p>
        </p:txBody>
      </p:sp>
      <p:sp>
        <p:nvSpPr>
          <p:cNvPr id="25" name="TextBox 24"/>
          <p:cNvSpPr txBox="1"/>
          <p:nvPr/>
        </p:nvSpPr>
        <p:spPr>
          <a:xfrm>
            <a:off x="7464652" y="3802631"/>
            <a:ext cx="300082" cy="369332"/>
          </a:xfrm>
          <a:prstGeom prst="rect">
            <a:avLst/>
          </a:prstGeom>
          <a:noFill/>
        </p:spPr>
        <p:txBody>
          <a:bodyPr wrap="none" rtlCol="0">
            <a:spAutoFit/>
          </a:bodyPr>
          <a:lstStyle/>
          <a:p>
            <a:r>
              <a:rPr lang="en-US" b="1" dirty="0">
                <a:solidFill>
                  <a:schemeClr val="accent3"/>
                </a:solidFill>
              </a:rPr>
              <a:t>2</a:t>
            </a:r>
          </a:p>
        </p:txBody>
      </p:sp>
      <p:sp>
        <p:nvSpPr>
          <p:cNvPr id="23" name="TextBox 3"/>
          <p:cNvSpPr txBox="1"/>
          <p:nvPr/>
        </p:nvSpPr>
        <p:spPr>
          <a:xfrm>
            <a:off x="3048191" y="5036220"/>
            <a:ext cx="300082" cy="369332"/>
          </a:xfrm>
          <a:prstGeom prst="rect">
            <a:avLst/>
          </a:prstGeom>
          <a:noFill/>
        </p:spPr>
        <p:txBody>
          <a:bodyPr wrap="none" rtlCol="0">
            <a:spAutoFit/>
          </a:bodyPr>
          <a:lstStyle/>
          <a:p>
            <a:r>
              <a:rPr lang="en-US" b="1" dirty="0">
                <a:solidFill>
                  <a:srgbClr val="0070C0"/>
                </a:solidFill>
              </a:rPr>
              <a:t>1</a:t>
            </a:r>
          </a:p>
        </p:txBody>
      </p:sp>
      <p:sp>
        <p:nvSpPr>
          <p:cNvPr id="26" name="TextBox 3"/>
          <p:cNvSpPr txBox="1"/>
          <p:nvPr/>
        </p:nvSpPr>
        <p:spPr>
          <a:xfrm>
            <a:off x="4780512" y="5051484"/>
            <a:ext cx="300082" cy="369332"/>
          </a:xfrm>
          <a:prstGeom prst="rect">
            <a:avLst/>
          </a:prstGeom>
          <a:noFill/>
        </p:spPr>
        <p:txBody>
          <a:bodyPr wrap="none" rtlCol="0">
            <a:spAutoFit/>
          </a:bodyPr>
          <a:lstStyle/>
          <a:p>
            <a:r>
              <a:rPr lang="en-US" b="1" dirty="0">
                <a:solidFill>
                  <a:srgbClr val="FF0000"/>
                </a:solidFill>
              </a:rPr>
              <a:t>2</a:t>
            </a:r>
          </a:p>
        </p:txBody>
      </p:sp>
      <p:sp>
        <p:nvSpPr>
          <p:cNvPr id="35" name="TextBox 3"/>
          <p:cNvSpPr txBox="1"/>
          <p:nvPr/>
        </p:nvSpPr>
        <p:spPr>
          <a:xfrm>
            <a:off x="7261913" y="5072671"/>
            <a:ext cx="300082" cy="369332"/>
          </a:xfrm>
          <a:prstGeom prst="rect">
            <a:avLst/>
          </a:prstGeom>
          <a:noFill/>
        </p:spPr>
        <p:txBody>
          <a:bodyPr wrap="none" rtlCol="0">
            <a:spAutoFit/>
          </a:bodyPr>
          <a:lstStyle/>
          <a:p>
            <a:r>
              <a:rPr lang="en-US" b="1" dirty="0">
                <a:solidFill>
                  <a:srgbClr val="9923AD"/>
                </a:solidFill>
              </a:rPr>
              <a:t>2</a:t>
            </a:r>
          </a:p>
        </p:txBody>
      </p:sp>
      <p:sp>
        <p:nvSpPr>
          <p:cNvPr id="36" name="TextBox 3"/>
          <p:cNvSpPr txBox="1"/>
          <p:nvPr/>
        </p:nvSpPr>
        <p:spPr>
          <a:xfrm>
            <a:off x="9216607" y="4971489"/>
            <a:ext cx="300082" cy="369332"/>
          </a:xfrm>
          <a:prstGeom prst="rect">
            <a:avLst/>
          </a:prstGeom>
          <a:noFill/>
        </p:spPr>
        <p:txBody>
          <a:bodyPr wrap="none" rtlCol="0">
            <a:spAutoFit/>
          </a:bodyPr>
          <a:lstStyle/>
          <a:p>
            <a:r>
              <a:rPr lang="en-US" b="1" dirty="0"/>
              <a:t>0</a:t>
            </a:r>
          </a:p>
        </p:txBody>
      </p:sp>
      <p:sp>
        <p:nvSpPr>
          <p:cNvPr id="37" name="2 Marcador de contenido"/>
          <p:cNvSpPr txBox="1">
            <a:spLocks/>
          </p:cNvSpPr>
          <p:nvPr/>
        </p:nvSpPr>
        <p:spPr>
          <a:xfrm>
            <a:off x="4661278" y="2434059"/>
            <a:ext cx="3638659" cy="592183"/>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2800" b="1" dirty="0">
                <a:solidFill>
                  <a:schemeClr val="tx1"/>
                </a:solidFill>
              </a:rPr>
              <a:t>Parsimony score: </a:t>
            </a:r>
            <a:r>
              <a:rPr lang="en-US" sz="2800" dirty="0">
                <a:solidFill>
                  <a:schemeClr val="tx1"/>
                </a:solidFill>
              </a:rPr>
              <a:t>8</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Tree>
    <p:extLst>
      <p:ext uri="{BB962C8B-B14F-4D97-AF65-F5344CB8AC3E}">
        <p14:creationId xmlns:p14="http://schemas.microsoft.com/office/powerpoint/2010/main" val="1768558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799253"/>
          </a:xfrm>
        </p:spPr>
        <p:txBody>
          <a:bodyPr/>
          <a:lstStyle/>
          <a:p>
            <a:r>
              <a:rPr lang="en-US" dirty="0"/>
              <a:t>Exercise Break</a:t>
            </a:r>
          </a:p>
        </p:txBody>
      </p:sp>
      <p:sp>
        <p:nvSpPr>
          <p:cNvPr id="3" name="2 Marcador de contenido"/>
          <p:cNvSpPr>
            <a:spLocks noGrp="1"/>
          </p:cNvSpPr>
          <p:nvPr>
            <p:ph idx="1"/>
          </p:nvPr>
        </p:nvSpPr>
        <p:spPr>
          <a:xfrm>
            <a:off x="512932" y="895847"/>
            <a:ext cx="10972800" cy="5633719"/>
          </a:xfrm>
        </p:spPr>
        <p:txBody>
          <a:bodyPr>
            <a:normAutofit/>
          </a:bodyPr>
          <a:lstStyle/>
          <a:p>
            <a:pPr marL="0" indent="0">
              <a:lnSpc>
                <a:spcPct val="120000"/>
              </a:lnSpc>
              <a:buNone/>
            </a:pPr>
            <a:r>
              <a:rPr lang="en-US" dirty="0"/>
              <a:t>Compute the parsimony score of the following trees. </a:t>
            </a:r>
          </a:p>
          <a:p>
            <a:pPr>
              <a:lnSpc>
                <a:spcPct val="120000"/>
              </a:lnSpc>
            </a:pPr>
            <a:endParaRPr lang="en-US" dirty="0"/>
          </a:p>
          <a:p>
            <a:pPr marL="0" indent="0">
              <a:lnSpc>
                <a:spcPct val="120000"/>
              </a:lnSpc>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49" y="1548641"/>
            <a:ext cx="39624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Screenshot 2018-01-28 13"/>
          <p:cNvPicPr>
            <a:picLocks noChangeAspect="1" noChangeArrowheads="1"/>
          </p:cNvPicPr>
          <p:nvPr/>
        </p:nvPicPr>
        <p:blipFill>
          <a:blip r:embed="rId4" cstate="print">
            <a:extLst>
              <a:ext uri="{28A0092B-C50C-407E-A947-70E740481C1C}">
                <a14:useLocalDpi xmlns:a14="http://schemas.microsoft.com/office/drawing/2010/main" val="0"/>
              </a:ext>
            </a:extLst>
          </a:blip>
          <a:srcRect l="38351" t="35197" r="27228" b="18217"/>
          <a:stretch>
            <a:fillRect/>
          </a:stretch>
        </p:blipFill>
        <p:spPr bwMode="auto">
          <a:xfrm>
            <a:off x="4810539" y="1596515"/>
            <a:ext cx="3727174" cy="283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Screenshot 2018-01-28 13"/>
          <p:cNvPicPr>
            <a:picLocks noChangeAspect="1" noChangeArrowheads="1"/>
          </p:cNvPicPr>
          <p:nvPr/>
        </p:nvPicPr>
        <p:blipFill>
          <a:blip r:embed="rId5" cstate="print">
            <a:extLst>
              <a:ext uri="{28A0092B-C50C-407E-A947-70E740481C1C}">
                <a14:useLocalDpi xmlns:a14="http://schemas.microsoft.com/office/drawing/2010/main" val="0"/>
              </a:ext>
            </a:extLst>
          </a:blip>
          <a:srcRect l="38490" t="28560" r="27242" b="12129"/>
          <a:stretch>
            <a:fillRect/>
          </a:stretch>
        </p:blipFill>
        <p:spPr bwMode="auto">
          <a:xfrm>
            <a:off x="8706678" y="1548642"/>
            <a:ext cx="2975690" cy="289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159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22" name="2 Marcador de contenido"/>
          <p:cNvSpPr>
            <a:spLocks noGrp="1"/>
          </p:cNvSpPr>
          <p:nvPr>
            <p:ph idx="1"/>
          </p:nvPr>
        </p:nvSpPr>
        <p:spPr>
          <a:xfrm>
            <a:off x="422252" y="1210992"/>
            <a:ext cx="11142785" cy="2903808"/>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Small Parsimony Problem: </a:t>
            </a:r>
            <a:r>
              <a:rPr lang="en-US" sz="2800" i="1" dirty="0">
                <a:solidFill>
                  <a:schemeClr val="tx1"/>
                </a:solidFill>
              </a:rPr>
              <a:t>Find the most parsimonious labeling of the internal nodes of a rooted tree.</a:t>
            </a:r>
          </a:p>
          <a:p>
            <a:pPr algn="just"/>
            <a:r>
              <a:rPr lang="en-US" sz="2800" b="1" dirty="0">
                <a:solidFill>
                  <a:schemeClr val="tx1"/>
                </a:solidFill>
              </a:rPr>
              <a:t>Input: </a:t>
            </a:r>
            <a:r>
              <a:rPr lang="en-US" sz="2800" dirty="0">
                <a:solidFill>
                  <a:schemeClr val="tx1"/>
                </a:solidFill>
              </a:rPr>
              <a:t>A rooted binary tree with each leaf labeled by a string of length</a:t>
            </a:r>
            <a:r>
              <a:rPr lang="en-US" sz="2800" i="1" dirty="0">
                <a:solidFill>
                  <a:schemeClr val="tx1"/>
                </a:solidFill>
              </a:rPr>
              <a:t> m.</a:t>
            </a:r>
          </a:p>
          <a:p>
            <a:pPr algn="just"/>
            <a:r>
              <a:rPr lang="en-US" sz="2800" b="1" dirty="0">
                <a:solidFill>
                  <a:schemeClr val="tx1"/>
                </a:solidFill>
              </a:rPr>
              <a:t>Output: </a:t>
            </a:r>
            <a:r>
              <a:rPr lang="en-US" sz="2800" dirty="0">
                <a:solidFill>
                  <a:schemeClr val="tx1"/>
                </a:solidFill>
              </a:rPr>
              <a:t>A labeling of all other nodes of the tree by string of length </a:t>
            </a:r>
            <a:r>
              <a:rPr lang="en-US" sz="2800" i="1" dirty="0">
                <a:solidFill>
                  <a:schemeClr val="tx1"/>
                </a:solidFill>
              </a:rPr>
              <a:t>m</a:t>
            </a:r>
            <a:r>
              <a:rPr lang="en-US" sz="2800" dirty="0">
                <a:solidFill>
                  <a:schemeClr val="tx1"/>
                </a:solidFill>
              </a:rPr>
              <a:t> that minimizes the tree’s parsimony score.</a:t>
            </a:r>
          </a:p>
          <a:p>
            <a:pPr marL="0" indent="0" algn="just">
              <a:buNone/>
            </a:pPr>
            <a:endParaRPr lang="en-US" sz="2800" i="1" dirty="0">
              <a:solidFill>
                <a:schemeClr val="tx1"/>
              </a:solidFill>
            </a:endParaRPr>
          </a:p>
        </p:txBody>
      </p:sp>
      <p:sp>
        <p:nvSpPr>
          <p:cNvPr id="3" name="2 Rectángulo"/>
          <p:cNvSpPr/>
          <p:nvPr/>
        </p:nvSpPr>
        <p:spPr>
          <a:xfrm>
            <a:off x="337931" y="4745792"/>
            <a:ext cx="11400181" cy="830997"/>
          </a:xfrm>
          <a:prstGeom prst="rect">
            <a:avLst/>
          </a:prstGeom>
        </p:spPr>
        <p:txBody>
          <a:bodyPr wrap="square">
            <a:spAutoFit/>
          </a:bodyPr>
          <a:lstStyle/>
          <a:p>
            <a:r>
              <a:rPr lang="en-US" sz="2400" b="1" dirty="0">
                <a:latin typeface="+mj-lt"/>
              </a:rPr>
              <a:t>Our goal </a:t>
            </a:r>
            <a:r>
              <a:rPr lang="en-US" sz="2400" dirty="0">
                <a:latin typeface="+mj-lt"/>
              </a:rPr>
              <a:t>is to assign </a:t>
            </a:r>
            <a:r>
              <a:rPr lang="en-US" sz="2400" b="1" dirty="0">
                <a:latin typeface="+mj-lt"/>
              </a:rPr>
              <a:t>ancestral sequences </a:t>
            </a:r>
            <a:r>
              <a:rPr lang="en-US" sz="2400" dirty="0">
                <a:latin typeface="+mj-lt"/>
              </a:rPr>
              <a:t>to this tree in order to minimize the parsimony score.</a:t>
            </a:r>
          </a:p>
        </p:txBody>
      </p:sp>
    </p:spTree>
    <p:extLst>
      <p:ext uri="{BB962C8B-B14F-4D97-AF65-F5344CB8AC3E}">
        <p14:creationId xmlns:p14="http://schemas.microsoft.com/office/powerpoint/2010/main" val="390196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4" name="3 CuadroTexto"/>
          <p:cNvSpPr txBox="1"/>
          <p:nvPr/>
        </p:nvSpPr>
        <p:spPr>
          <a:xfrm>
            <a:off x="1035151" y="6017613"/>
            <a:ext cx="10070386" cy="430887"/>
          </a:xfrm>
          <a:prstGeom prst="rect">
            <a:avLst/>
          </a:prstGeom>
          <a:solidFill>
            <a:schemeClr val="accent2">
              <a:lumMod val="20000"/>
              <a:lumOff val="80000"/>
            </a:schemeClr>
          </a:solidFill>
          <a:ln>
            <a:solidFill>
              <a:srgbClr val="C00000"/>
            </a:solidFill>
          </a:ln>
          <a:effectLst>
            <a:outerShdw blurRad="57785" dist="33020" dir="3180000" algn="ctr">
              <a:srgbClr val="000000">
                <a:alpha val="30000"/>
              </a:srgbClr>
            </a:outerShdw>
          </a:effectLst>
        </p:spPr>
        <p:txBody>
          <a:bodyPr wrap="none" rtlCol="0">
            <a:spAutoFit/>
          </a:bodyPr>
          <a:lstStyle/>
          <a:p>
            <a:r>
              <a:rPr lang="en-US" sz="2200" b="1" dirty="0">
                <a:solidFill>
                  <a:srgbClr val="C00000"/>
                </a:solidFill>
                <a:latin typeface="+mj-lt"/>
              </a:rPr>
              <a:t>STOP and Think: </a:t>
            </a:r>
            <a:r>
              <a:rPr lang="en-US" sz="2200" dirty="0">
                <a:latin typeface="+mj-lt"/>
              </a:rPr>
              <a:t>Is there any way we can simplify this problem statement?</a:t>
            </a:r>
          </a:p>
        </p:txBody>
      </p:sp>
      <p:sp>
        <p:nvSpPr>
          <p:cNvPr id="7" name="2 Marcador de contenido"/>
          <p:cNvSpPr>
            <a:spLocks noGrp="1"/>
          </p:cNvSpPr>
          <p:nvPr>
            <p:ph idx="1"/>
          </p:nvPr>
        </p:nvSpPr>
        <p:spPr>
          <a:xfrm>
            <a:off x="422252" y="1210992"/>
            <a:ext cx="11142785" cy="2903808"/>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Small Parsimony Problem: </a:t>
            </a:r>
            <a:r>
              <a:rPr lang="en-US" sz="2800" i="1" dirty="0">
                <a:solidFill>
                  <a:schemeClr val="tx1"/>
                </a:solidFill>
              </a:rPr>
              <a:t>Find the most parsimonious labeling of the internal nodes of a rooted tree.</a:t>
            </a:r>
          </a:p>
          <a:p>
            <a:pPr algn="just"/>
            <a:r>
              <a:rPr lang="en-US" sz="2800" b="1" dirty="0">
                <a:solidFill>
                  <a:schemeClr val="tx1"/>
                </a:solidFill>
              </a:rPr>
              <a:t>Input: </a:t>
            </a:r>
            <a:r>
              <a:rPr lang="en-US" sz="2800" dirty="0">
                <a:solidFill>
                  <a:schemeClr val="tx1"/>
                </a:solidFill>
              </a:rPr>
              <a:t>A rooted binary tree with each leaf labeled by a string of length</a:t>
            </a:r>
            <a:r>
              <a:rPr lang="en-US" sz="2800" i="1" dirty="0">
                <a:solidFill>
                  <a:schemeClr val="tx1"/>
                </a:solidFill>
              </a:rPr>
              <a:t> m.</a:t>
            </a:r>
          </a:p>
          <a:p>
            <a:pPr algn="just"/>
            <a:r>
              <a:rPr lang="en-US" sz="2800" b="1" dirty="0">
                <a:solidFill>
                  <a:schemeClr val="tx1"/>
                </a:solidFill>
              </a:rPr>
              <a:t>Output: </a:t>
            </a:r>
            <a:r>
              <a:rPr lang="en-US" sz="2800" dirty="0">
                <a:solidFill>
                  <a:schemeClr val="tx1"/>
                </a:solidFill>
              </a:rPr>
              <a:t>A labeling of all other nodes of the tree by string of length </a:t>
            </a:r>
            <a:r>
              <a:rPr lang="en-US" sz="2800" i="1" dirty="0">
                <a:solidFill>
                  <a:schemeClr val="tx1"/>
                </a:solidFill>
              </a:rPr>
              <a:t>m</a:t>
            </a:r>
            <a:r>
              <a:rPr lang="en-US" sz="2800" dirty="0">
                <a:solidFill>
                  <a:schemeClr val="tx1"/>
                </a:solidFill>
              </a:rPr>
              <a:t> that minimizes the tree’s parsimony score.</a:t>
            </a:r>
          </a:p>
          <a:p>
            <a:pPr marL="0" indent="0" algn="just">
              <a:buNone/>
            </a:pPr>
            <a:endParaRPr lang="en-US" sz="2800" i="1" dirty="0">
              <a:solidFill>
                <a:schemeClr val="tx1"/>
              </a:solidFill>
            </a:endParaRPr>
          </a:p>
        </p:txBody>
      </p:sp>
    </p:spTree>
    <p:extLst>
      <p:ext uri="{BB962C8B-B14F-4D97-AF65-F5344CB8AC3E}">
        <p14:creationId xmlns:p14="http://schemas.microsoft.com/office/powerpoint/2010/main" val="2058978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96112"/>
          </a:xfrm>
        </p:spPr>
        <p:txBody>
          <a:bodyPr/>
          <a:lstStyle/>
          <a:p>
            <a:r>
              <a:rPr lang="en-US" dirty="0"/>
              <a:t>Toward a Computational Problem</a:t>
            </a:r>
          </a:p>
        </p:txBody>
      </p:sp>
      <p:sp>
        <p:nvSpPr>
          <p:cNvPr id="10" name="Rectangle 9"/>
          <p:cNvSpPr/>
          <p:nvPr/>
        </p:nvSpPr>
        <p:spPr>
          <a:xfrm>
            <a:off x="5288434" y="3560857"/>
            <a:ext cx="1883849" cy="369332"/>
          </a:xfrm>
          <a:prstGeom prst="rect">
            <a:avLst/>
          </a:prstGeom>
        </p:spPr>
        <p:txBody>
          <a:bodyPr wrap="none">
            <a:spAutoFit/>
          </a:bodyPr>
          <a:lstStyle/>
          <a:p>
            <a:r>
              <a:rPr lang="en-US" dirty="0">
                <a:solidFill>
                  <a:schemeClr val="accent6">
                    <a:lumMod val="60000"/>
                    <a:lumOff val="40000"/>
                  </a:schemeClr>
                </a:solidFill>
              </a:rPr>
              <a:t>ACG</a:t>
            </a:r>
            <a:r>
              <a:rPr lang="en-US" dirty="0"/>
              <a:t>A</a:t>
            </a:r>
            <a:r>
              <a:rPr lang="en-US" dirty="0">
                <a:solidFill>
                  <a:schemeClr val="accent6">
                    <a:lumMod val="60000"/>
                    <a:lumOff val="40000"/>
                  </a:schemeClr>
                </a:solidFill>
              </a:rPr>
              <a:t>AAGCCT</a:t>
            </a:r>
          </a:p>
        </p:txBody>
      </p:sp>
      <p:cxnSp>
        <p:nvCxnSpPr>
          <p:cNvPr id="12" name="Straight Connector 11"/>
          <p:cNvCxnSpPr/>
          <p:nvPr/>
        </p:nvCxnSpPr>
        <p:spPr>
          <a:xfrm flipH="1">
            <a:off x="4185138" y="3930189"/>
            <a:ext cx="1547447" cy="55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6728132" y="3897633"/>
            <a:ext cx="1571805" cy="584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883877" y="4825965"/>
            <a:ext cx="1032958"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143111" y="4470355"/>
            <a:ext cx="1833835" cy="369332"/>
          </a:xfrm>
          <a:prstGeom prst="rect">
            <a:avLst/>
          </a:prstGeom>
        </p:spPr>
        <p:txBody>
          <a:bodyPr wrap="none">
            <a:spAutoFit/>
          </a:bodyPr>
          <a:lstStyle/>
          <a:p>
            <a:r>
              <a:rPr lang="en-US" dirty="0">
                <a:solidFill>
                  <a:schemeClr val="accent6">
                    <a:lumMod val="60000"/>
                    <a:lumOff val="40000"/>
                  </a:schemeClr>
                </a:solidFill>
              </a:rPr>
              <a:t>ACG</a:t>
            </a:r>
            <a:r>
              <a:rPr lang="en-US" dirty="0"/>
              <a:t>T</a:t>
            </a:r>
            <a:r>
              <a:rPr lang="en-US" dirty="0">
                <a:solidFill>
                  <a:schemeClr val="accent6">
                    <a:lumMod val="60000"/>
                    <a:lumOff val="40000"/>
                  </a:schemeClr>
                </a:solidFill>
              </a:rPr>
              <a:t>AAGCCT</a:t>
            </a:r>
          </a:p>
        </p:txBody>
      </p:sp>
      <p:sp>
        <p:nvSpPr>
          <p:cNvPr id="17" name="Rectangle 16"/>
          <p:cNvSpPr/>
          <p:nvPr/>
        </p:nvSpPr>
        <p:spPr>
          <a:xfrm>
            <a:off x="7418189" y="4497631"/>
            <a:ext cx="1847493" cy="369332"/>
          </a:xfrm>
          <a:prstGeom prst="rect">
            <a:avLst/>
          </a:prstGeom>
        </p:spPr>
        <p:txBody>
          <a:bodyPr wrap="none">
            <a:spAutoFit/>
          </a:bodyPr>
          <a:lstStyle/>
          <a:p>
            <a:r>
              <a:rPr lang="en-US" dirty="0">
                <a:solidFill>
                  <a:schemeClr val="accent6">
                    <a:lumMod val="60000"/>
                    <a:lumOff val="40000"/>
                  </a:schemeClr>
                </a:solidFill>
              </a:rPr>
              <a:t>TCG</a:t>
            </a:r>
            <a:r>
              <a:rPr lang="en-US" dirty="0"/>
              <a:t>A</a:t>
            </a:r>
            <a:r>
              <a:rPr lang="en-US" dirty="0">
                <a:solidFill>
                  <a:schemeClr val="accent6">
                    <a:lumMod val="60000"/>
                    <a:lumOff val="40000"/>
                  </a:schemeClr>
                </a:solidFill>
              </a:rPr>
              <a:t>AAGCAT</a:t>
            </a:r>
          </a:p>
        </p:txBody>
      </p:sp>
      <p:cxnSp>
        <p:nvCxnSpPr>
          <p:cNvPr id="19" name="Straight Connector 18"/>
          <p:cNvCxnSpPr/>
          <p:nvPr/>
        </p:nvCxnSpPr>
        <p:spPr>
          <a:xfrm flipH="1">
            <a:off x="7172283" y="4819111"/>
            <a:ext cx="1032958" cy="102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215773" y="4839687"/>
            <a:ext cx="1007079" cy="101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746545" y="4819111"/>
            <a:ext cx="977747" cy="1029712"/>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966959" y="5829276"/>
            <a:ext cx="1830629" cy="369332"/>
          </a:xfrm>
          <a:prstGeom prst="rect">
            <a:avLst/>
          </a:prstGeom>
        </p:spPr>
        <p:txBody>
          <a:bodyPr wrap="none">
            <a:spAutoFit/>
          </a:bodyPr>
          <a:lstStyle/>
          <a:p>
            <a:r>
              <a:rPr lang="en-US" dirty="0">
                <a:solidFill>
                  <a:schemeClr val="accent6">
                    <a:lumMod val="60000"/>
                    <a:lumOff val="40000"/>
                  </a:schemeClr>
                </a:solidFill>
              </a:rPr>
              <a:t>ACG</a:t>
            </a:r>
            <a:r>
              <a:rPr lang="en-US" dirty="0"/>
              <a:t>T</a:t>
            </a:r>
            <a:r>
              <a:rPr lang="en-US" dirty="0">
                <a:solidFill>
                  <a:schemeClr val="accent6">
                    <a:lumMod val="60000"/>
                    <a:lumOff val="40000"/>
                  </a:schemeClr>
                </a:solidFill>
              </a:rPr>
              <a:t>AGGCCT</a:t>
            </a:r>
          </a:p>
        </p:txBody>
      </p:sp>
      <p:sp>
        <p:nvSpPr>
          <p:cNvPr id="28" name="Rectangle 27"/>
          <p:cNvSpPr/>
          <p:nvPr/>
        </p:nvSpPr>
        <p:spPr>
          <a:xfrm>
            <a:off x="4338203" y="5829276"/>
            <a:ext cx="1810304" cy="369332"/>
          </a:xfrm>
          <a:prstGeom prst="rect">
            <a:avLst/>
          </a:prstGeom>
        </p:spPr>
        <p:txBody>
          <a:bodyPr wrap="none">
            <a:spAutoFit/>
          </a:bodyPr>
          <a:lstStyle/>
          <a:p>
            <a:r>
              <a:rPr lang="en-US" dirty="0">
                <a:solidFill>
                  <a:schemeClr val="accent6">
                    <a:lumMod val="60000"/>
                    <a:lumOff val="40000"/>
                  </a:schemeClr>
                </a:solidFill>
              </a:rPr>
              <a:t>ATG</a:t>
            </a:r>
            <a:r>
              <a:rPr lang="en-US" dirty="0"/>
              <a:t>T</a:t>
            </a:r>
            <a:r>
              <a:rPr lang="en-US" dirty="0">
                <a:solidFill>
                  <a:schemeClr val="accent6">
                    <a:lumMod val="60000"/>
                    <a:lumOff val="40000"/>
                  </a:schemeClr>
                </a:solidFill>
              </a:rPr>
              <a:t>AAGACT</a:t>
            </a:r>
          </a:p>
        </p:txBody>
      </p:sp>
      <p:sp>
        <p:nvSpPr>
          <p:cNvPr id="29" name="Rectangle 28"/>
          <p:cNvSpPr/>
          <p:nvPr/>
        </p:nvSpPr>
        <p:spPr>
          <a:xfrm>
            <a:off x="6270937" y="5853726"/>
            <a:ext cx="1883849" cy="369332"/>
          </a:xfrm>
          <a:prstGeom prst="rect">
            <a:avLst/>
          </a:prstGeom>
        </p:spPr>
        <p:txBody>
          <a:bodyPr wrap="none">
            <a:spAutoFit/>
          </a:bodyPr>
          <a:lstStyle/>
          <a:p>
            <a:r>
              <a:rPr lang="en-US" dirty="0">
                <a:solidFill>
                  <a:schemeClr val="accent6">
                    <a:lumMod val="60000"/>
                    <a:lumOff val="40000"/>
                  </a:schemeClr>
                </a:solidFill>
              </a:rPr>
              <a:t>TCG</a:t>
            </a:r>
            <a:r>
              <a:rPr lang="en-US" dirty="0"/>
              <a:t>A</a:t>
            </a:r>
            <a:r>
              <a:rPr lang="en-US" dirty="0">
                <a:solidFill>
                  <a:schemeClr val="accent6">
                    <a:lumMod val="60000"/>
                    <a:lumOff val="40000"/>
                  </a:schemeClr>
                </a:solidFill>
              </a:rPr>
              <a:t>GAGCAC</a:t>
            </a:r>
          </a:p>
        </p:txBody>
      </p:sp>
      <p:sp>
        <p:nvSpPr>
          <p:cNvPr id="30" name="Rectangle 29"/>
          <p:cNvSpPr/>
          <p:nvPr/>
        </p:nvSpPr>
        <p:spPr>
          <a:xfrm>
            <a:off x="8800545" y="5836141"/>
            <a:ext cx="1847493" cy="369332"/>
          </a:xfrm>
          <a:prstGeom prst="rect">
            <a:avLst/>
          </a:prstGeom>
        </p:spPr>
        <p:txBody>
          <a:bodyPr wrap="none">
            <a:spAutoFit/>
          </a:bodyPr>
          <a:lstStyle/>
          <a:p>
            <a:r>
              <a:rPr lang="en-US" dirty="0">
                <a:solidFill>
                  <a:schemeClr val="accent6">
                    <a:lumMod val="60000"/>
                    <a:lumOff val="40000"/>
                  </a:schemeClr>
                </a:solidFill>
              </a:rPr>
              <a:t>TCG</a:t>
            </a:r>
            <a:r>
              <a:rPr lang="en-US" dirty="0"/>
              <a:t>A</a:t>
            </a:r>
            <a:r>
              <a:rPr lang="en-US" dirty="0">
                <a:solidFill>
                  <a:schemeClr val="accent6">
                    <a:lumMod val="60000"/>
                    <a:lumOff val="40000"/>
                  </a:schemeClr>
                </a:solidFill>
              </a:rPr>
              <a:t>AAGCAT</a:t>
            </a:r>
          </a:p>
        </p:txBody>
      </p:sp>
      <p:sp>
        <p:nvSpPr>
          <p:cNvPr id="31" name="Rectangle 30"/>
          <p:cNvSpPr/>
          <p:nvPr/>
        </p:nvSpPr>
        <p:spPr>
          <a:xfrm>
            <a:off x="2406870" y="6195018"/>
            <a:ext cx="1010213" cy="400110"/>
          </a:xfrm>
          <a:prstGeom prst="rect">
            <a:avLst/>
          </a:prstGeom>
        </p:spPr>
        <p:txBody>
          <a:bodyPr wrap="none">
            <a:spAutoFit/>
          </a:bodyPr>
          <a:lstStyle/>
          <a:p>
            <a:r>
              <a:rPr lang="en-US" sz="2000" b="1" dirty="0">
                <a:latin typeface="+mj-lt"/>
              </a:rPr>
              <a:t>Chimp</a:t>
            </a:r>
            <a:endParaRPr lang="en-US" sz="2000" dirty="0">
              <a:latin typeface="+mj-lt"/>
            </a:endParaRPr>
          </a:p>
        </p:txBody>
      </p:sp>
      <p:sp>
        <p:nvSpPr>
          <p:cNvPr id="32" name="Rectangle 31"/>
          <p:cNvSpPr/>
          <p:nvPr/>
        </p:nvSpPr>
        <p:spPr>
          <a:xfrm>
            <a:off x="4717745" y="6223058"/>
            <a:ext cx="1077539" cy="400110"/>
          </a:xfrm>
          <a:prstGeom prst="rect">
            <a:avLst/>
          </a:prstGeom>
        </p:spPr>
        <p:txBody>
          <a:bodyPr wrap="none">
            <a:spAutoFit/>
          </a:bodyPr>
          <a:lstStyle/>
          <a:p>
            <a:r>
              <a:rPr lang="en-US" sz="2000" b="1" dirty="0">
                <a:latin typeface="+mj-lt"/>
              </a:rPr>
              <a:t>Human</a:t>
            </a:r>
            <a:endParaRPr lang="en-US" sz="2000" dirty="0">
              <a:latin typeface="+mj-lt"/>
            </a:endParaRPr>
          </a:p>
        </p:txBody>
      </p:sp>
      <p:sp>
        <p:nvSpPr>
          <p:cNvPr id="33" name="Rectangle 32"/>
          <p:cNvSpPr/>
          <p:nvPr/>
        </p:nvSpPr>
        <p:spPr>
          <a:xfrm>
            <a:off x="6849941" y="6238354"/>
            <a:ext cx="712054" cy="400110"/>
          </a:xfrm>
          <a:prstGeom prst="rect">
            <a:avLst/>
          </a:prstGeom>
        </p:spPr>
        <p:txBody>
          <a:bodyPr wrap="none">
            <a:spAutoFit/>
          </a:bodyPr>
          <a:lstStyle/>
          <a:p>
            <a:r>
              <a:rPr lang="en-US" sz="2000" b="1" dirty="0">
                <a:latin typeface="+mj-lt"/>
              </a:rPr>
              <a:t>Seal</a:t>
            </a:r>
            <a:endParaRPr lang="en-US" sz="2000" dirty="0">
              <a:latin typeface="+mj-lt"/>
            </a:endParaRPr>
          </a:p>
        </p:txBody>
      </p:sp>
      <p:sp>
        <p:nvSpPr>
          <p:cNvPr id="34" name="Rectangle 33"/>
          <p:cNvSpPr/>
          <p:nvPr/>
        </p:nvSpPr>
        <p:spPr>
          <a:xfrm>
            <a:off x="9280339" y="6207912"/>
            <a:ext cx="963725" cy="400110"/>
          </a:xfrm>
          <a:prstGeom prst="rect">
            <a:avLst/>
          </a:prstGeom>
        </p:spPr>
        <p:txBody>
          <a:bodyPr wrap="none">
            <a:spAutoFit/>
          </a:bodyPr>
          <a:lstStyle/>
          <a:p>
            <a:r>
              <a:rPr lang="en-US" sz="2000" b="1" dirty="0">
                <a:latin typeface="+mj-lt"/>
              </a:rPr>
              <a:t>Whale</a:t>
            </a:r>
            <a:endParaRPr lang="en-US" sz="2000" dirty="0">
              <a:latin typeface="+mj-lt"/>
            </a:endParaRPr>
          </a:p>
        </p:txBody>
      </p:sp>
      <p:sp>
        <p:nvSpPr>
          <p:cNvPr id="3" name="2 Rectángulo"/>
          <p:cNvSpPr/>
          <p:nvPr/>
        </p:nvSpPr>
        <p:spPr>
          <a:xfrm>
            <a:off x="1320903" y="1804320"/>
            <a:ext cx="9655207" cy="523220"/>
          </a:xfrm>
          <a:prstGeom prst="rect">
            <a:avLst/>
          </a:prstGeom>
        </p:spPr>
        <p:txBody>
          <a:bodyPr wrap="none">
            <a:spAutoFit/>
          </a:bodyPr>
          <a:lstStyle/>
          <a:p>
            <a:r>
              <a:rPr lang="en-US" sz="2800" dirty="0">
                <a:latin typeface="+mj-lt"/>
              </a:rPr>
              <a:t>We can work with one symbol of each string at a time.</a:t>
            </a:r>
          </a:p>
        </p:txBody>
      </p:sp>
    </p:spTree>
    <p:extLst>
      <p:ext uri="{BB962C8B-B14F-4D97-AF65-F5344CB8AC3E}">
        <p14:creationId xmlns:p14="http://schemas.microsoft.com/office/powerpoint/2010/main" val="260059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20967" y="2044345"/>
            <a:ext cx="10656277" cy="954107"/>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b="1" dirty="0">
                <a:latin typeface="+mj-lt"/>
              </a:rPr>
              <a:t>Neighbor-Joining</a:t>
            </a:r>
            <a:r>
              <a:rPr lang="en-US" sz="2800" dirty="0">
                <a:latin typeface="+mj-lt"/>
              </a:rPr>
              <a:t> </a:t>
            </a:r>
            <a:r>
              <a:rPr lang="en-US" sz="2800" b="1" dirty="0">
                <a:latin typeface="+mj-lt"/>
              </a:rPr>
              <a:t>Theorem:</a:t>
            </a:r>
            <a:r>
              <a:rPr lang="en-US" sz="2800" dirty="0">
                <a:latin typeface="+mj-lt"/>
              </a:rPr>
              <a:t> If </a:t>
            </a:r>
            <a:r>
              <a:rPr lang="en-US" sz="2800" i="1" dirty="0">
                <a:latin typeface="+mj-lt"/>
              </a:rPr>
              <a:t>D </a:t>
            </a:r>
            <a:r>
              <a:rPr lang="en-US" sz="2800" dirty="0">
                <a:latin typeface="+mj-lt"/>
              </a:rPr>
              <a:t>is additive, then the smallest element of </a:t>
            </a:r>
            <a:r>
              <a:rPr lang="en-US" sz="2800" i="1" dirty="0"/>
              <a:t>D* </a:t>
            </a:r>
            <a:r>
              <a:rPr lang="en-US" sz="2800" dirty="0">
                <a:latin typeface="+mj-lt"/>
              </a:rPr>
              <a:t>corresponds to neighboring leaves in</a:t>
            </a:r>
            <a:r>
              <a:rPr lang="en-US" sz="2800" i="1" dirty="0"/>
              <a:t> </a:t>
            </a:r>
            <a:r>
              <a:rPr lang="en-US" sz="2800" i="1" dirty="0">
                <a:latin typeface="+mj-lt"/>
              </a:rPr>
              <a:t>Tree(D)</a:t>
            </a:r>
            <a:r>
              <a:rPr lang="en-US" sz="2800" dirty="0">
                <a:latin typeface="+mj-lt"/>
              </a:rPr>
              <a:t>.</a:t>
            </a:r>
          </a:p>
        </p:txBody>
      </p:sp>
      <p:graphicFrame>
        <p:nvGraphicFramePr>
          <p:cNvPr id="14" name="5 Marcador de contenido"/>
          <p:cNvGraphicFramePr>
            <a:graphicFrameLocks noGrp="1"/>
          </p:cNvGraphicFramePr>
          <p:nvPr>
            <p:ph idx="1"/>
          </p:nvPr>
        </p:nvGraphicFramePr>
        <p:xfrm>
          <a:off x="1429095" y="4325259"/>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5" name="14 CuadroTexto"/>
          <p:cNvSpPr txBox="1"/>
          <p:nvPr/>
        </p:nvSpPr>
        <p:spPr>
          <a:xfrm>
            <a:off x="803231" y="5206649"/>
            <a:ext cx="463588" cy="523220"/>
          </a:xfrm>
          <a:prstGeom prst="rect">
            <a:avLst/>
          </a:prstGeom>
          <a:noFill/>
        </p:spPr>
        <p:txBody>
          <a:bodyPr wrap="none" rtlCol="0">
            <a:spAutoFit/>
          </a:bodyPr>
          <a:lstStyle/>
          <a:p>
            <a:r>
              <a:rPr lang="en-US" sz="2800" b="1" i="1" dirty="0"/>
              <a:t>D</a:t>
            </a:r>
          </a:p>
        </p:txBody>
      </p:sp>
      <p:graphicFrame>
        <p:nvGraphicFramePr>
          <p:cNvPr id="16" name="5 Marcador de contenido"/>
          <p:cNvGraphicFramePr>
            <a:graphicFrameLocks/>
          </p:cNvGraphicFramePr>
          <p:nvPr/>
        </p:nvGraphicFramePr>
        <p:xfrm>
          <a:off x="8264768" y="4325259"/>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b="1" dirty="0">
                          <a:solidFill>
                            <a:srgbClr val="C00000"/>
                          </a:solidFill>
                        </a:rPr>
                        <a:t>-68</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-68</a:t>
                      </a:r>
                    </a:p>
                  </a:txBody>
                  <a:tcPr/>
                </a:tc>
                <a:tc>
                  <a:txBody>
                    <a:bodyPr/>
                    <a:lstStyle/>
                    <a:p>
                      <a:r>
                        <a:rPr lang="en-US" sz="2400" dirty="0"/>
                        <a:t>0</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0</a:t>
                      </a:r>
                    </a:p>
                  </a:txBody>
                  <a:tcPr/>
                </a:tc>
                <a:tc>
                  <a:txBody>
                    <a:bodyPr/>
                    <a:lstStyle/>
                    <a:p>
                      <a:r>
                        <a:rPr lang="en-US" sz="2400" b="1" dirty="0">
                          <a:solidFill>
                            <a:srgbClr val="C00000"/>
                          </a:solidFill>
                        </a:rPr>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-60</a:t>
                      </a:r>
                    </a:p>
                  </a:txBody>
                  <a:tcPr/>
                </a:tc>
                <a:tc>
                  <a:txBody>
                    <a:bodyPr/>
                    <a:lstStyle/>
                    <a:p>
                      <a:r>
                        <a:rPr lang="en-US" sz="2400" dirty="0"/>
                        <a:t>-60</a:t>
                      </a:r>
                    </a:p>
                  </a:txBody>
                  <a:tcPr/>
                </a:tc>
                <a:tc>
                  <a:txBody>
                    <a:bodyPr/>
                    <a:lstStyle/>
                    <a:p>
                      <a:r>
                        <a:rPr lang="en-US" sz="2400" b="1" dirty="0">
                          <a:solidFill>
                            <a:srgbClr val="C00000"/>
                          </a:solidFill>
                        </a:rPr>
                        <a:t>-68</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7550692" y="5164290"/>
            <a:ext cx="622286" cy="523220"/>
          </a:xfrm>
          <a:prstGeom prst="rect">
            <a:avLst/>
          </a:prstGeom>
          <a:noFill/>
        </p:spPr>
        <p:txBody>
          <a:bodyPr wrap="none" rtlCol="0">
            <a:spAutoFit/>
          </a:bodyPr>
          <a:lstStyle/>
          <a:p>
            <a:r>
              <a:rPr lang="en-US" sz="2800" b="1" i="1" dirty="0"/>
              <a:t>D*</a:t>
            </a:r>
          </a:p>
        </p:txBody>
      </p:sp>
      <p:graphicFrame>
        <p:nvGraphicFramePr>
          <p:cNvPr id="5" name="4 Tabla"/>
          <p:cNvGraphicFramePr>
            <a:graphicFrameLocks noGrp="1"/>
          </p:cNvGraphicFramePr>
          <p:nvPr/>
        </p:nvGraphicFramePr>
        <p:xfrm>
          <a:off x="5609349" y="4801682"/>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dirty="0"/>
                        <a:t>56</a:t>
                      </a:r>
                    </a:p>
                  </a:txBody>
                  <a:tcPr/>
                </a:tc>
                <a:extLst>
                  <a:ext uri="{0D108BD9-81ED-4DB2-BD59-A6C34878D82A}">
                    <a16:rowId xmlns:a16="http://schemas.microsoft.com/office/drawing/2014/main" val="10000"/>
                  </a:ext>
                </a:extLst>
              </a:tr>
              <a:tr h="399933">
                <a:tc>
                  <a:txBody>
                    <a:bodyPr/>
                    <a:lstStyle/>
                    <a:p>
                      <a:r>
                        <a:rPr lang="en-US" sz="2200" dirty="0"/>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7" name="6 Rectángulo"/>
          <p:cNvSpPr/>
          <p:nvPr/>
        </p:nvSpPr>
        <p:spPr>
          <a:xfrm>
            <a:off x="4902765" y="4360957"/>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Tree>
    <p:extLst>
      <p:ext uri="{BB962C8B-B14F-4D97-AF65-F5344CB8AC3E}">
        <p14:creationId xmlns:p14="http://schemas.microsoft.com/office/powerpoint/2010/main" val="3053017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6" descr="http://bioinformaticsalgorithms.com/images/Evolution/rooted_binary_subtre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028" y="1602530"/>
            <a:ext cx="4537276" cy="4584138"/>
          </a:xfrm>
          <a:prstGeom prst="rect">
            <a:avLst/>
          </a:prstGeom>
          <a:noFill/>
          <a:ln>
            <a:noFill/>
          </a:ln>
        </p:spPr>
      </p:pic>
      <p:sp>
        <p:nvSpPr>
          <p:cNvPr id="22" name="2 Marcador de contenido"/>
          <p:cNvSpPr>
            <a:spLocks noGrp="1"/>
          </p:cNvSpPr>
          <p:nvPr>
            <p:ph idx="1"/>
          </p:nvPr>
        </p:nvSpPr>
        <p:spPr>
          <a:xfrm>
            <a:off x="306505" y="1488792"/>
            <a:ext cx="6684603" cy="592183"/>
          </a:xfr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Let </a:t>
            </a:r>
            <a:r>
              <a:rPr lang="en-US" sz="2800" b="1" i="1" dirty="0" err="1">
                <a:solidFill>
                  <a:schemeClr val="tx2"/>
                </a:solidFill>
              </a:rPr>
              <a:t>T</a:t>
            </a:r>
            <a:r>
              <a:rPr lang="en-US" sz="2800" b="1" i="1" baseline="-25000" dirty="0" err="1">
                <a:solidFill>
                  <a:schemeClr val="tx2"/>
                </a:solidFill>
              </a:rPr>
              <a:t>v</a:t>
            </a:r>
            <a:r>
              <a:rPr lang="en-US" sz="2800" dirty="0">
                <a:solidFill>
                  <a:schemeClr val="tx1"/>
                </a:solidFill>
              </a:rPr>
              <a:t> denote the subtree of </a:t>
            </a:r>
            <a:r>
              <a:rPr lang="en-US" sz="2800" b="1" i="1" dirty="0">
                <a:solidFill>
                  <a:schemeClr val="tx2"/>
                </a:solidFill>
              </a:rPr>
              <a:t>T</a:t>
            </a:r>
            <a:r>
              <a:rPr lang="en-US" sz="2800" dirty="0">
                <a:solidFill>
                  <a:schemeClr val="tx1"/>
                </a:solidFill>
              </a:rPr>
              <a:t> whose root is </a:t>
            </a:r>
            <a:r>
              <a:rPr lang="en-US" sz="2800" b="1" i="1" dirty="0">
                <a:solidFill>
                  <a:schemeClr val="tx2"/>
                </a:solidFill>
              </a:rPr>
              <a:t>v</a:t>
            </a:r>
            <a:r>
              <a:rPr lang="en-US" sz="2800" dirty="0">
                <a:solidFill>
                  <a:schemeClr val="tx1"/>
                </a:solidFill>
              </a:rPr>
              <a:t>.</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
        <p:nvSpPr>
          <p:cNvPr id="5" name="4 Rectángulo"/>
          <p:cNvSpPr/>
          <p:nvPr/>
        </p:nvSpPr>
        <p:spPr>
          <a:xfrm>
            <a:off x="10786028" y="2351398"/>
            <a:ext cx="470000" cy="523220"/>
          </a:xfrm>
          <a:prstGeom prst="rect">
            <a:avLst/>
          </a:prstGeom>
        </p:spPr>
        <p:txBody>
          <a:bodyPr wrap="none">
            <a:spAutoFit/>
          </a:bodyPr>
          <a:lstStyle/>
          <a:p>
            <a:r>
              <a:rPr lang="en-US" sz="2800" b="1" i="1" dirty="0" err="1">
                <a:solidFill>
                  <a:srgbClr val="2F5897"/>
                </a:solidFill>
                <a:latin typeface="Century Gothic"/>
              </a:rPr>
              <a:t>T</a:t>
            </a:r>
            <a:r>
              <a:rPr lang="en-US" sz="2800" b="1" i="1" baseline="-25000" dirty="0" err="1">
                <a:solidFill>
                  <a:srgbClr val="2F5897"/>
                </a:solidFill>
                <a:latin typeface="Century Gothic"/>
              </a:rPr>
              <a:t>v</a:t>
            </a:r>
            <a:endParaRPr lang="en-US" dirty="0"/>
          </a:p>
        </p:txBody>
      </p:sp>
      <p:sp>
        <p:nvSpPr>
          <p:cNvPr id="40" name="Title 1"/>
          <p:cNvSpPr>
            <a:spLocks noGrp="1"/>
          </p:cNvSpPr>
          <p:nvPr>
            <p:ph type="title"/>
          </p:nvPr>
        </p:nvSpPr>
        <p:spPr>
          <a:xfrm>
            <a:off x="259038" y="0"/>
            <a:ext cx="11711651" cy="896112"/>
          </a:xfrm>
        </p:spPr>
        <p:txBody>
          <a:bodyPr/>
          <a:lstStyle/>
          <a:p>
            <a:r>
              <a:rPr lang="en-US" dirty="0"/>
              <a:t>A Dynamic Programming Algorithm</a:t>
            </a:r>
          </a:p>
        </p:txBody>
      </p:sp>
      <p:sp>
        <p:nvSpPr>
          <p:cNvPr id="2" name="1 Rectángulo"/>
          <p:cNvSpPr/>
          <p:nvPr/>
        </p:nvSpPr>
        <p:spPr>
          <a:xfrm>
            <a:off x="3122772" y="1003226"/>
            <a:ext cx="5889754" cy="400110"/>
          </a:xfrm>
          <a:prstGeom prst="rect">
            <a:avLst/>
          </a:prstGeom>
        </p:spPr>
        <p:txBody>
          <a:bodyPr wrap="none">
            <a:spAutoFit/>
          </a:bodyPr>
          <a:lstStyle/>
          <a:p>
            <a:r>
              <a:rPr lang="en-US" sz="2000" dirty="0">
                <a:latin typeface="+mj-lt"/>
              </a:rPr>
              <a:t>assumes that each string is just a single symbol</a:t>
            </a:r>
          </a:p>
        </p:txBody>
      </p:sp>
    </p:spTree>
    <p:extLst>
      <p:ext uri="{BB962C8B-B14F-4D97-AF65-F5344CB8AC3E}">
        <p14:creationId xmlns:p14="http://schemas.microsoft.com/office/powerpoint/2010/main" val="105084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06505" y="1488792"/>
            <a:ext cx="6684603" cy="592183"/>
          </a:xfr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Let </a:t>
            </a:r>
            <a:r>
              <a:rPr lang="en-US" sz="2800" b="1" i="1" dirty="0" err="1">
                <a:solidFill>
                  <a:schemeClr val="tx2"/>
                </a:solidFill>
              </a:rPr>
              <a:t>T</a:t>
            </a:r>
            <a:r>
              <a:rPr lang="en-US" sz="2800" b="1" i="1" baseline="-25000" dirty="0" err="1">
                <a:solidFill>
                  <a:schemeClr val="tx2"/>
                </a:solidFill>
              </a:rPr>
              <a:t>v</a:t>
            </a:r>
            <a:r>
              <a:rPr lang="en-US" sz="2800" dirty="0">
                <a:solidFill>
                  <a:schemeClr val="tx1"/>
                </a:solidFill>
              </a:rPr>
              <a:t> denote the subtree of </a:t>
            </a:r>
            <a:r>
              <a:rPr lang="en-US" sz="2800" b="1" i="1" dirty="0">
                <a:solidFill>
                  <a:schemeClr val="tx2"/>
                </a:solidFill>
              </a:rPr>
              <a:t>T</a:t>
            </a:r>
            <a:r>
              <a:rPr lang="en-US" sz="2800" dirty="0">
                <a:solidFill>
                  <a:schemeClr val="tx1"/>
                </a:solidFill>
              </a:rPr>
              <a:t> whose root is </a:t>
            </a:r>
            <a:r>
              <a:rPr lang="en-US" sz="2800" b="1" i="1" dirty="0">
                <a:solidFill>
                  <a:schemeClr val="tx2"/>
                </a:solidFill>
              </a:rPr>
              <a:t>v</a:t>
            </a:r>
            <a:r>
              <a:rPr lang="en-US" sz="2800" dirty="0">
                <a:solidFill>
                  <a:schemeClr val="tx1"/>
                </a:solidFill>
              </a:rPr>
              <a:t>.</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pic>
        <p:nvPicPr>
          <p:cNvPr id="38" name="Picture 6" descr="http://bioinformaticsalgorithms.com/images/Evolution/rooted_binary_subtre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028" y="1602530"/>
            <a:ext cx="4537276" cy="4584138"/>
          </a:xfrm>
          <a:prstGeom prst="rect">
            <a:avLst/>
          </a:prstGeom>
          <a:noFill/>
          <a:ln>
            <a:noFill/>
          </a:ln>
        </p:spPr>
      </p:pic>
      <p:sp>
        <p:nvSpPr>
          <p:cNvPr id="5" name="4 Rectángulo"/>
          <p:cNvSpPr/>
          <p:nvPr/>
        </p:nvSpPr>
        <p:spPr>
          <a:xfrm>
            <a:off x="10786028" y="2351398"/>
            <a:ext cx="470000" cy="523220"/>
          </a:xfrm>
          <a:prstGeom prst="rect">
            <a:avLst/>
          </a:prstGeom>
        </p:spPr>
        <p:txBody>
          <a:bodyPr wrap="none">
            <a:spAutoFit/>
          </a:bodyPr>
          <a:lstStyle/>
          <a:p>
            <a:r>
              <a:rPr lang="en-US" sz="2800" b="1" i="1" dirty="0" err="1">
                <a:solidFill>
                  <a:srgbClr val="2F5897"/>
                </a:solidFill>
                <a:latin typeface="Century Gothic"/>
              </a:rPr>
              <a:t>T</a:t>
            </a:r>
            <a:r>
              <a:rPr lang="en-US" sz="2800" b="1" i="1" baseline="-25000" dirty="0" err="1">
                <a:solidFill>
                  <a:srgbClr val="2F5897"/>
                </a:solidFill>
                <a:latin typeface="Century Gothic"/>
              </a:rPr>
              <a:t>v</a:t>
            </a:r>
            <a:endParaRPr lang="en-US" dirty="0"/>
          </a:p>
        </p:txBody>
      </p:sp>
      <p:sp>
        <p:nvSpPr>
          <p:cNvPr id="6" name="2 Marcador de contenido"/>
          <p:cNvSpPr txBox="1">
            <a:spLocks/>
          </p:cNvSpPr>
          <p:nvPr/>
        </p:nvSpPr>
        <p:spPr>
          <a:xfrm>
            <a:off x="285285" y="2700280"/>
            <a:ext cx="6684603" cy="1779123"/>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None/>
            </a:pPr>
            <a:r>
              <a:rPr lang="en-US" sz="2800" dirty="0">
                <a:solidFill>
                  <a:schemeClr val="tx1"/>
                </a:solidFill>
              </a:rPr>
              <a:t>Define </a:t>
            </a:r>
            <a:r>
              <a:rPr lang="en-US" sz="2800" b="1" i="1" dirty="0" err="1">
                <a:solidFill>
                  <a:schemeClr val="tx1"/>
                </a:solidFill>
              </a:rPr>
              <a:t>s</a:t>
            </a:r>
            <a:r>
              <a:rPr lang="en-US" sz="2800" b="1" i="1" baseline="-25000" dirty="0" err="1">
                <a:solidFill>
                  <a:schemeClr val="tx1"/>
                </a:solidFill>
              </a:rPr>
              <a:t>k</a:t>
            </a:r>
            <a:r>
              <a:rPr lang="en-US" sz="2800" b="1" i="1" dirty="0">
                <a:solidFill>
                  <a:schemeClr val="tx1"/>
                </a:solidFill>
              </a:rPr>
              <a:t>(v)</a:t>
            </a:r>
            <a:r>
              <a:rPr lang="en-US" sz="2800" dirty="0">
                <a:solidFill>
                  <a:schemeClr val="tx1"/>
                </a:solidFill>
              </a:rPr>
              <a:t> as the minimum parsimony score of </a:t>
            </a:r>
            <a:r>
              <a:rPr lang="en-US" sz="2800" b="1" i="1" dirty="0" err="1">
                <a:solidFill>
                  <a:schemeClr val="tx2"/>
                </a:solidFill>
              </a:rPr>
              <a:t>T</a:t>
            </a:r>
            <a:r>
              <a:rPr lang="en-US" sz="2800" b="1" i="1" baseline="-25000" dirty="0" err="1">
                <a:solidFill>
                  <a:schemeClr val="tx2"/>
                </a:solidFill>
              </a:rPr>
              <a:t>v</a:t>
            </a:r>
            <a:r>
              <a:rPr lang="en-US" sz="2800" dirty="0">
                <a:solidFill>
                  <a:schemeClr val="tx1"/>
                </a:solidFill>
              </a:rPr>
              <a:t> over all </a:t>
            </a:r>
            <a:r>
              <a:rPr lang="en-US" sz="2800" dirty="0" err="1">
                <a:solidFill>
                  <a:schemeClr val="tx1"/>
                </a:solidFill>
              </a:rPr>
              <a:t>labelings</a:t>
            </a:r>
            <a:r>
              <a:rPr lang="en-US" sz="2800" dirty="0">
                <a:solidFill>
                  <a:schemeClr val="tx1"/>
                </a:solidFill>
              </a:rPr>
              <a:t> of </a:t>
            </a:r>
            <a:r>
              <a:rPr lang="en-US" sz="2800" b="1" i="1" dirty="0" err="1">
                <a:solidFill>
                  <a:schemeClr val="tx2"/>
                </a:solidFill>
              </a:rPr>
              <a:t>T</a:t>
            </a:r>
            <a:r>
              <a:rPr lang="en-US" sz="2800" b="1" i="1" baseline="-25000" dirty="0" err="1">
                <a:solidFill>
                  <a:schemeClr val="tx2"/>
                </a:solidFill>
              </a:rPr>
              <a:t>v</a:t>
            </a:r>
            <a:r>
              <a:rPr lang="en-US" sz="2800" dirty="0">
                <a:solidFill>
                  <a:schemeClr val="tx1"/>
                </a:solidFill>
              </a:rPr>
              <a:t>, assuming that </a:t>
            </a:r>
            <a:r>
              <a:rPr lang="en-US" sz="2800" b="1" i="1" dirty="0">
                <a:solidFill>
                  <a:schemeClr val="tx1"/>
                </a:solidFill>
              </a:rPr>
              <a:t>v</a:t>
            </a:r>
            <a:r>
              <a:rPr lang="en-US" sz="2800" dirty="0">
                <a:solidFill>
                  <a:schemeClr val="tx1"/>
                </a:solidFill>
              </a:rPr>
              <a:t> is labeled by </a:t>
            </a:r>
            <a:r>
              <a:rPr lang="en-US" sz="2800" b="1" i="1" dirty="0">
                <a:solidFill>
                  <a:schemeClr val="tx1"/>
                </a:solidFill>
              </a:rPr>
              <a:t>k</a:t>
            </a:r>
            <a:r>
              <a:rPr lang="en-US" sz="2800" dirty="0">
                <a:solidFill>
                  <a:schemeClr val="tx1"/>
                </a:solidFill>
              </a:rPr>
              <a:t>.</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
        <p:nvSpPr>
          <p:cNvPr id="7" name="2 Marcador de contenido"/>
          <p:cNvSpPr txBox="1">
            <a:spLocks/>
          </p:cNvSpPr>
          <p:nvPr/>
        </p:nvSpPr>
        <p:spPr>
          <a:xfrm>
            <a:off x="285285" y="4788784"/>
            <a:ext cx="6684603" cy="1846641"/>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None/>
            </a:pPr>
            <a:r>
              <a:rPr lang="en-US" sz="2800" dirty="0">
                <a:solidFill>
                  <a:schemeClr val="tx1"/>
                </a:solidFill>
              </a:rPr>
              <a:t>The minimum parsimony score for the tree </a:t>
            </a:r>
            <a:r>
              <a:rPr lang="en-US" sz="2800" b="1" i="1" dirty="0">
                <a:solidFill>
                  <a:schemeClr val="tx1"/>
                </a:solidFill>
              </a:rPr>
              <a:t>T</a:t>
            </a:r>
            <a:r>
              <a:rPr lang="en-US" sz="2800" dirty="0">
                <a:solidFill>
                  <a:schemeClr val="tx1"/>
                </a:solidFill>
              </a:rPr>
              <a:t> is equal the minimum value of </a:t>
            </a:r>
            <a:r>
              <a:rPr lang="en-US" sz="2800" b="1" i="1" dirty="0" err="1">
                <a:solidFill>
                  <a:schemeClr val="tx1"/>
                </a:solidFill>
              </a:rPr>
              <a:t>s</a:t>
            </a:r>
            <a:r>
              <a:rPr lang="en-US" sz="2800" b="1" i="1" baseline="-25000" dirty="0" err="1">
                <a:solidFill>
                  <a:schemeClr val="tx1"/>
                </a:solidFill>
              </a:rPr>
              <a:t>k</a:t>
            </a:r>
            <a:r>
              <a:rPr lang="en-US" sz="2800" b="1" i="1" dirty="0">
                <a:solidFill>
                  <a:schemeClr val="tx1"/>
                </a:solidFill>
              </a:rPr>
              <a:t>(root)</a:t>
            </a:r>
            <a:r>
              <a:rPr lang="en-US" sz="2800" dirty="0">
                <a:solidFill>
                  <a:schemeClr val="tx1"/>
                </a:solidFill>
              </a:rPr>
              <a:t> over all symbols </a:t>
            </a:r>
            <a:r>
              <a:rPr lang="en-US" sz="2800" b="1" i="1" dirty="0">
                <a:solidFill>
                  <a:schemeClr val="tx1"/>
                </a:solidFill>
              </a:rPr>
              <a:t>k</a:t>
            </a:r>
            <a:r>
              <a:rPr lang="en-US" sz="2800" dirty="0">
                <a:solidFill>
                  <a:schemeClr val="tx1"/>
                </a:solidFill>
              </a:rPr>
              <a:t>. </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sp>
        <p:nvSpPr>
          <p:cNvPr id="10" name="Title 1"/>
          <p:cNvSpPr>
            <a:spLocks noGrp="1"/>
          </p:cNvSpPr>
          <p:nvPr>
            <p:ph type="title"/>
          </p:nvPr>
        </p:nvSpPr>
        <p:spPr>
          <a:xfrm>
            <a:off x="308734" y="0"/>
            <a:ext cx="11711651" cy="896112"/>
          </a:xfrm>
        </p:spPr>
        <p:txBody>
          <a:bodyPr/>
          <a:lstStyle/>
          <a:p>
            <a:r>
              <a:rPr lang="en-US" dirty="0"/>
              <a:t>A Dynamic Programming Algorithm</a:t>
            </a:r>
          </a:p>
        </p:txBody>
      </p:sp>
      <p:sp>
        <p:nvSpPr>
          <p:cNvPr id="2" name="1 Rectángulo"/>
          <p:cNvSpPr/>
          <p:nvPr/>
        </p:nvSpPr>
        <p:spPr>
          <a:xfrm>
            <a:off x="873888" y="6207852"/>
            <a:ext cx="10382140" cy="646331"/>
          </a:xfrm>
          <a:prstGeom prst="rect">
            <a:avLst/>
          </a:prstGeom>
        </p:spPr>
        <p:txBody>
          <a:bodyPr wrap="square">
            <a:spAutoFit/>
          </a:bodyPr>
          <a:lstStyle/>
          <a:p>
            <a:r>
              <a:rPr lang="en-US" dirty="0"/>
              <a:t>The idea of dynamic programming algorithm: starting  at the leaves of the tree, compute the values </a:t>
            </a:r>
            <a:r>
              <a:rPr lang="en-US" dirty="0" err="1"/>
              <a:t>s</a:t>
            </a:r>
            <a:r>
              <a:rPr lang="en-US" baseline="-25000" dirty="0" err="1"/>
              <a:t>k</a:t>
            </a:r>
            <a:r>
              <a:rPr lang="en-US" dirty="0"/>
              <a:t> upward from the leaves to the root, and then use this fact to find the minimum parsimony score.</a:t>
            </a:r>
          </a:p>
        </p:txBody>
      </p:sp>
    </p:spTree>
    <p:extLst>
      <p:ext uri="{BB962C8B-B14F-4D97-AF65-F5344CB8AC3E}">
        <p14:creationId xmlns:p14="http://schemas.microsoft.com/office/powerpoint/2010/main" val="1202665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sp>
        <p:nvSpPr>
          <p:cNvPr id="22" name="2 Marcador de contenido"/>
          <p:cNvSpPr>
            <a:spLocks noGrp="1"/>
          </p:cNvSpPr>
          <p:nvPr>
            <p:ph idx="1"/>
          </p:nvPr>
        </p:nvSpPr>
        <p:spPr>
          <a:xfrm>
            <a:off x="1270143" y="2009296"/>
            <a:ext cx="4680492" cy="1641270"/>
          </a:xfr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For symbols </a:t>
            </a:r>
            <a:r>
              <a:rPr lang="en-US" sz="2800" i="1" dirty="0" err="1">
                <a:solidFill>
                  <a:schemeClr val="tx1"/>
                </a:solidFill>
              </a:rPr>
              <a:t>i</a:t>
            </a:r>
            <a:r>
              <a:rPr lang="en-US" sz="2800" i="1" dirty="0">
                <a:solidFill>
                  <a:schemeClr val="tx1"/>
                </a:solidFill>
              </a:rPr>
              <a:t> </a:t>
            </a:r>
            <a:r>
              <a:rPr lang="en-US" sz="2800" dirty="0">
                <a:solidFill>
                  <a:schemeClr val="tx1"/>
                </a:solidFill>
              </a:rPr>
              <a:t>and </a:t>
            </a:r>
            <a:r>
              <a:rPr lang="en-US" sz="2800" i="1" dirty="0">
                <a:solidFill>
                  <a:schemeClr val="tx1"/>
                </a:solidFill>
              </a:rPr>
              <a:t>j</a:t>
            </a:r>
            <a:r>
              <a:rPr lang="en-US" sz="2800" dirty="0">
                <a:solidFill>
                  <a:schemeClr val="tx1"/>
                </a:solidFill>
              </a:rPr>
              <a:t>, define</a:t>
            </a:r>
          </a:p>
          <a:p>
            <a:pPr algn="just"/>
            <a:r>
              <a:rPr lang="el-GR" sz="2800" b="1" i="1" dirty="0">
                <a:solidFill>
                  <a:schemeClr val="tx1"/>
                </a:solidFill>
              </a:rPr>
              <a:t>δ</a:t>
            </a:r>
            <a:r>
              <a:rPr lang="en-US" sz="2800" b="1" i="1" baseline="-25000" dirty="0" err="1">
                <a:solidFill>
                  <a:schemeClr val="tx1"/>
                </a:solidFill>
              </a:rPr>
              <a:t>i,j</a:t>
            </a:r>
            <a:r>
              <a:rPr lang="en-US" sz="2800" dirty="0">
                <a:solidFill>
                  <a:schemeClr val="tx1"/>
                </a:solidFill>
              </a:rPr>
              <a:t> = 0 if </a:t>
            </a:r>
            <a:r>
              <a:rPr lang="en-US" sz="2800" i="1" dirty="0" err="1">
                <a:solidFill>
                  <a:schemeClr val="tx1"/>
                </a:solidFill>
              </a:rPr>
              <a:t>i</a:t>
            </a:r>
            <a:r>
              <a:rPr lang="en-US" sz="2800" i="1" dirty="0">
                <a:solidFill>
                  <a:schemeClr val="tx1"/>
                </a:solidFill>
              </a:rPr>
              <a:t> </a:t>
            </a:r>
            <a:r>
              <a:rPr lang="en-US" sz="2800" dirty="0">
                <a:solidFill>
                  <a:schemeClr val="tx1"/>
                </a:solidFill>
              </a:rPr>
              <a:t>= </a:t>
            </a:r>
            <a:r>
              <a:rPr lang="en-US" sz="2800" i="1" dirty="0">
                <a:solidFill>
                  <a:schemeClr val="tx1"/>
                </a:solidFill>
              </a:rPr>
              <a:t>j</a:t>
            </a:r>
          </a:p>
          <a:p>
            <a:pPr algn="just"/>
            <a:r>
              <a:rPr lang="el-GR" sz="2800" b="1" i="1" dirty="0">
                <a:solidFill>
                  <a:schemeClr val="tx1"/>
                </a:solidFill>
              </a:rPr>
              <a:t>δ</a:t>
            </a:r>
            <a:r>
              <a:rPr lang="en-US" sz="2800" b="1" i="1" baseline="-25000" dirty="0" err="1">
                <a:solidFill>
                  <a:schemeClr val="tx1"/>
                </a:solidFill>
              </a:rPr>
              <a:t>i,j</a:t>
            </a:r>
            <a:r>
              <a:rPr lang="en-US" sz="2800" dirty="0">
                <a:solidFill>
                  <a:schemeClr val="tx1"/>
                </a:solidFill>
              </a:rPr>
              <a:t> = 1 otherwise.</a:t>
            </a:r>
            <a:endParaRPr lang="en-US" sz="2800" i="1" dirty="0">
              <a:solidFill>
                <a:schemeClr val="tx1"/>
              </a:solidFill>
            </a:endParaRPr>
          </a:p>
          <a:p>
            <a:pPr marL="457200" indent="-457200" algn="just">
              <a:buFont typeface="+mj-lt"/>
              <a:buAutoNum type="arabicPeriod"/>
            </a:pPr>
            <a:endParaRPr lang="en-US" sz="2800" dirty="0">
              <a:solidFill>
                <a:schemeClr val="tx1"/>
              </a:solidFill>
            </a:endParaRPr>
          </a:p>
        </p:txBody>
      </p:sp>
      <p:grpSp>
        <p:nvGrpSpPr>
          <p:cNvPr id="3" name="2 Grupo"/>
          <p:cNvGrpSpPr/>
          <p:nvPr/>
        </p:nvGrpSpPr>
        <p:grpSpPr>
          <a:xfrm>
            <a:off x="7062308" y="1539225"/>
            <a:ext cx="4051168" cy="3587584"/>
            <a:chOff x="7062308" y="1539225"/>
            <a:chExt cx="4051168" cy="3587584"/>
          </a:xfrm>
        </p:grpSpPr>
        <p:pic>
          <p:nvPicPr>
            <p:cNvPr id="38" name="Picture 6" descr="http://bioinformaticsalgorithms.com/images/Evolution/rooted_binary_subtre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2308" y="1539225"/>
              <a:ext cx="4051168" cy="3587584"/>
            </a:xfrm>
            <a:prstGeom prst="rect">
              <a:avLst/>
            </a:prstGeom>
            <a:noFill/>
            <a:ln>
              <a:noFill/>
            </a:ln>
          </p:spPr>
        </p:pic>
        <p:sp>
          <p:nvSpPr>
            <p:cNvPr id="5" name="4 Rectángulo"/>
            <p:cNvSpPr/>
            <p:nvPr/>
          </p:nvSpPr>
          <p:spPr>
            <a:xfrm>
              <a:off x="10316028" y="2077814"/>
              <a:ext cx="470000" cy="523220"/>
            </a:xfrm>
            <a:prstGeom prst="rect">
              <a:avLst/>
            </a:prstGeom>
          </p:spPr>
          <p:txBody>
            <a:bodyPr wrap="none">
              <a:spAutoFit/>
            </a:bodyPr>
            <a:lstStyle/>
            <a:p>
              <a:r>
                <a:rPr lang="en-US" sz="2800" b="1" i="1" dirty="0" err="1">
                  <a:solidFill>
                    <a:srgbClr val="2F5897"/>
                  </a:solidFill>
                  <a:latin typeface="Century Gothic"/>
                </a:rPr>
                <a:t>T</a:t>
              </a:r>
              <a:r>
                <a:rPr lang="en-US" sz="2800" b="1" i="1" baseline="-25000" dirty="0" err="1">
                  <a:solidFill>
                    <a:srgbClr val="2F5897"/>
                  </a:solidFill>
                  <a:latin typeface="Century Gothic"/>
                </a:rPr>
                <a:t>v</a:t>
              </a:r>
              <a:endParaRPr lang="en-US" dirty="0"/>
            </a:p>
          </p:txBody>
        </p:sp>
      </p:grpSp>
      <p:sp>
        <p:nvSpPr>
          <p:cNvPr id="8" name="2 Marcador de contenido"/>
          <p:cNvSpPr txBox="1">
            <a:spLocks/>
          </p:cNvSpPr>
          <p:nvPr/>
        </p:nvSpPr>
        <p:spPr>
          <a:xfrm>
            <a:off x="541606" y="5190113"/>
            <a:ext cx="11233052" cy="126695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2800" b="1" dirty="0">
                <a:solidFill>
                  <a:srgbClr val="9923AD"/>
                </a:solidFill>
              </a:rPr>
              <a:t>Recurrence relation:</a:t>
            </a:r>
          </a:p>
          <a:p>
            <a:pPr marL="0" indent="0" algn="ctr">
              <a:buNone/>
            </a:pPr>
            <a:r>
              <a:rPr lang="en-US" sz="2800" i="1" dirty="0" err="1">
                <a:solidFill>
                  <a:schemeClr val="tx1"/>
                </a:solidFill>
              </a:rPr>
              <a:t>s</a:t>
            </a:r>
            <a:r>
              <a:rPr lang="en-US" sz="2800" i="1" baseline="-25000" dirty="0" err="1">
                <a:solidFill>
                  <a:schemeClr val="tx1"/>
                </a:solidFill>
              </a:rPr>
              <a:t>k</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err="1">
                <a:solidFill>
                  <a:schemeClr val="tx1"/>
                </a:solidFill>
              </a:rPr>
              <a:t>i</a:t>
            </a:r>
            <a:r>
              <a:rPr lang="en-US" sz="2800" baseline="-25000" dirty="0">
                <a:solidFill>
                  <a:schemeClr val="tx1"/>
                </a:solidFill>
              </a:rPr>
              <a:t> </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i</a:t>
            </a:r>
            <a:r>
              <a:rPr lang="en-US" sz="2800" dirty="0">
                <a:solidFill>
                  <a:schemeClr val="tx1"/>
                </a:solidFill>
              </a:rPr>
              <a:t>(</a:t>
            </a:r>
            <a:r>
              <a:rPr lang="en-US" sz="2800" i="1" dirty="0">
                <a:solidFill>
                  <a:schemeClr val="tx1"/>
                </a:solidFill>
              </a:rPr>
              <a:t>Daughter</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i</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a:solidFill>
                  <a:schemeClr val="tx1"/>
                </a:solidFill>
              </a:rPr>
              <a:t>j</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j</a:t>
            </a:r>
            <a:r>
              <a:rPr lang="en-US" sz="2800" dirty="0">
                <a:solidFill>
                  <a:schemeClr val="tx1"/>
                </a:solidFill>
              </a:rPr>
              <a:t>(</a:t>
            </a:r>
            <a:r>
              <a:rPr lang="en-US" sz="2800" i="1" dirty="0">
                <a:solidFill>
                  <a:schemeClr val="tx1"/>
                </a:solidFill>
              </a:rPr>
              <a:t>Son</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j</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p>
          <a:p>
            <a:pPr marL="0" indent="0" algn="ctr">
              <a:spcBef>
                <a:spcPts val="0"/>
              </a:spcBef>
              <a:buNone/>
            </a:pPr>
            <a:r>
              <a:rPr lang="en-US" sz="2800" i="1" dirty="0">
                <a:solidFill>
                  <a:schemeClr val="tx1"/>
                </a:solidFill>
              </a:rPr>
              <a:t>			</a:t>
            </a:r>
            <a:endParaRPr lang="en-US" sz="2800" dirty="0">
              <a:solidFill>
                <a:schemeClr val="tx1"/>
              </a:solidFill>
            </a:endParaRPr>
          </a:p>
          <a:p>
            <a:pPr marL="0" indent="0" algn="ctr">
              <a:buFont typeface="Arial" pitchFamily="34" charset="0"/>
              <a:buNone/>
            </a:pPr>
            <a:endParaRPr lang="en-US" sz="2800" i="1" dirty="0">
              <a:solidFill>
                <a:schemeClr val="tx1"/>
              </a:solidFill>
            </a:endParaRPr>
          </a:p>
        </p:txBody>
      </p:sp>
      <p:sp>
        <p:nvSpPr>
          <p:cNvPr id="4" name="3 Rectángulo"/>
          <p:cNvSpPr/>
          <p:nvPr/>
        </p:nvSpPr>
        <p:spPr>
          <a:xfrm>
            <a:off x="795134" y="1061728"/>
            <a:ext cx="10711171" cy="400110"/>
          </a:xfrm>
          <a:prstGeom prst="rect">
            <a:avLst/>
          </a:prstGeom>
        </p:spPr>
        <p:txBody>
          <a:bodyPr wrap="square">
            <a:spAutoFit/>
          </a:bodyPr>
          <a:lstStyle/>
          <a:p>
            <a:r>
              <a:rPr lang="en-US" sz="2000" dirty="0">
                <a:latin typeface="+mj-lt"/>
              </a:rPr>
              <a:t>We need a recurrence relation for the score of a node </a:t>
            </a:r>
            <a:r>
              <a:rPr lang="en-US" sz="2000" b="1" i="1" dirty="0">
                <a:latin typeface="+mj-lt"/>
              </a:rPr>
              <a:t>v</a:t>
            </a:r>
            <a:r>
              <a:rPr lang="en-US" sz="2000" dirty="0">
                <a:latin typeface="+mj-lt"/>
              </a:rPr>
              <a:t> in terms of its two “children”.</a:t>
            </a:r>
          </a:p>
        </p:txBody>
      </p:sp>
    </p:spTree>
    <p:extLst>
      <p:ext uri="{BB962C8B-B14F-4D97-AF65-F5344CB8AC3E}">
        <p14:creationId xmlns:p14="http://schemas.microsoft.com/office/powerpoint/2010/main" val="3618352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sp>
        <p:nvSpPr>
          <p:cNvPr id="9" name="2 Marcador de contenido"/>
          <p:cNvSpPr txBox="1">
            <a:spLocks/>
          </p:cNvSpPr>
          <p:nvPr/>
        </p:nvSpPr>
        <p:spPr>
          <a:xfrm>
            <a:off x="541606" y="5823174"/>
            <a:ext cx="11233052" cy="63347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800" i="1" dirty="0" err="1">
                <a:solidFill>
                  <a:schemeClr val="tx1"/>
                </a:solidFill>
              </a:rPr>
              <a:t>s</a:t>
            </a:r>
            <a:r>
              <a:rPr lang="en-US" sz="2800" i="1" baseline="-25000" dirty="0" err="1">
                <a:solidFill>
                  <a:schemeClr val="tx1"/>
                </a:solidFill>
              </a:rPr>
              <a:t>k</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err="1">
                <a:solidFill>
                  <a:schemeClr val="tx1"/>
                </a:solidFill>
              </a:rPr>
              <a:t>i</a:t>
            </a:r>
            <a:r>
              <a:rPr lang="en-US" sz="2800" baseline="-25000" dirty="0">
                <a:solidFill>
                  <a:schemeClr val="tx1"/>
                </a:solidFill>
              </a:rPr>
              <a:t> </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i</a:t>
            </a:r>
            <a:r>
              <a:rPr lang="en-US" sz="2800" dirty="0">
                <a:solidFill>
                  <a:schemeClr val="tx1"/>
                </a:solidFill>
              </a:rPr>
              <a:t>(</a:t>
            </a:r>
            <a:r>
              <a:rPr lang="en-US" sz="2800" i="1" dirty="0">
                <a:solidFill>
                  <a:schemeClr val="tx1"/>
                </a:solidFill>
              </a:rPr>
              <a:t>Daughter</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i</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a:solidFill>
                  <a:schemeClr val="tx1"/>
                </a:solidFill>
              </a:rPr>
              <a:t>j</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j</a:t>
            </a:r>
            <a:r>
              <a:rPr lang="en-US" sz="2800" dirty="0">
                <a:solidFill>
                  <a:schemeClr val="tx1"/>
                </a:solidFill>
              </a:rPr>
              <a:t>(</a:t>
            </a:r>
            <a:r>
              <a:rPr lang="en-US" sz="2800" i="1" dirty="0">
                <a:solidFill>
                  <a:schemeClr val="tx1"/>
                </a:solidFill>
              </a:rPr>
              <a:t>Son</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j</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p>
          <a:p>
            <a:pPr marL="0" indent="0" algn="ctr">
              <a:spcBef>
                <a:spcPts val="0"/>
              </a:spcBef>
              <a:buNone/>
            </a:pPr>
            <a:r>
              <a:rPr lang="en-US" sz="2800" i="1" dirty="0">
                <a:solidFill>
                  <a:schemeClr val="tx1"/>
                </a:solidFill>
              </a:rPr>
              <a:t>			</a:t>
            </a:r>
            <a:endParaRPr lang="en-US" sz="2800" dirty="0">
              <a:solidFill>
                <a:schemeClr val="tx1"/>
              </a:solidFill>
            </a:endParaRPr>
          </a:p>
          <a:p>
            <a:pPr marL="0" indent="0" algn="ctr">
              <a:buFont typeface="Arial" pitchFamily="34" charset="0"/>
              <a:buNone/>
            </a:pPr>
            <a:endParaRPr lang="en-US" sz="2800" i="1" dirty="0">
              <a:solidFill>
                <a:schemeClr val="tx1"/>
              </a:solidFill>
            </a:endParaRPr>
          </a:p>
        </p:txBody>
      </p:sp>
      <p:pic>
        <p:nvPicPr>
          <p:cNvPr id="10" name="Picture 7" descr="http://bioinformaticsalgorithms.com/images/Evolution/Sankoff_step_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351" y="1211735"/>
            <a:ext cx="8405446" cy="3979608"/>
          </a:xfrm>
          <a:prstGeom prst="rect">
            <a:avLst/>
          </a:prstGeom>
          <a:noFill/>
          <a:ln>
            <a:noFill/>
          </a:ln>
        </p:spPr>
      </p:pic>
      <p:sp>
        <p:nvSpPr>
          <p:cNvPr id="6" name="5 Rectángulo"/>
          <p:cNvSpPr/>
          <p:nvPr/>
        </p:nvSpPr>
        <p:spPr>
          <a:xfrm>
            <a:off x="9101797" y="1211735"/>
            <a:ext cx="2799470" cy="3477875"/>
          </a:xfrm>
          <a:prstGeom prst="rect">
            <a:avLst/>
          </a:prstGeom>
        </p:spPr>
        <p:txBody>
          <a:bodyPr wrap="square">
            <a:spAutoFit/>
          </a:bodyPr>
          <a:lstStyle/>
          <a:p>
            <a:r>
              <a:rPr lang="en-US" sz="2000" dirty="0">
                <a:latin typeface="+mj-lt"/>
              </a:rPr>
              <a:t>Initializing values </a:t>
            </a:r>
            <a:r>
              <a:rPr lang="en-US" sz="2000" i="1" dirty="0" err="1">
                <a:latin typeface="+mj-lt"/>
              </a:rPr>
              <a:t>s</a:t>
            </a:r>
            <a:r>
              <a:rPr lang="en-US" sz="2000" i="1" baseline="-25000" dirty="0" err="1">
                <a:latin typeface="+mj-lt"/>
              </a:rPr>
              <a:t>k</a:t>
            </a:r>
            <a:r>
              <a:rPr lang="en-US" sz="2000" dirty="0">
                <a:latin typeface="+mj-lt"/>
              </a:rPr>
              <a:t>(</a:t>
            </a:r>
            <a:r>
              <a:rPr lang="en-US" sz="2000" i="1" dirty="0">
                <a:latin typeface="+mj-lt"/>
              </a:rPr>
              <a:t>v</a:t>
            </a:r>
            <a:r>
              <a:rPr lang="en-US" sz="2000" dirty="0">
                <a:latin typeface="+mj-lt"/>
              </a:rPr>
              <a:t>) for all leaves </a:t>
            </a:r>
            <a:r>
              <a:rPr lang="en-US" sz="2000" i="1" dirty="0">
                <a:latin typeface="+mj-lt"/>
              </a:rPr>
              <a:t>v</a:t>
            </a:r>
            <a:r>
              <a:rPr lang="en-US" sz="2000" dirty="0">
                <a:latin typeface="+mj-lt"/>
              </a:rPr>
              <a:t>, represented above as an array for each leaf. </a:t>
            </a:r>
          </a:p>
          <a:p>
            <a:endParaRPr lang="en-US" sz="2000" dirty="0">
              <a:latin typeface="+mj-lt"/>
            </a:endParaRPr>
          </a:p>
          <a:p>
            <a:r>
              <a:rPr lang="en-US" sz="2000" dirty="0">
                <a:latin typeface="+mj-lt"/>
              </a:rPr>
              <a:t>We set </a:t>
            </a:r>
            <a:r>
              <a:rPr lang="en-US" sz="2000" i="1" dirty="0" err="1">
                <a:latin typeface="+mj-lt"/>
              </a:rPr>
              <a:t>s</a:t>
            </a:r>
            <a:r>
              <a:rPr lang="en-US" sz="2000" i="1" baseline="-25000" dirty="0" err="1">
                <a:latin typeface="+mj-lt"/>
              </a:rPr>
              <a:t>k</a:t>
            </a:r>
            <a:r>
              <a:rPr lang="en-US" sz="2000" dirty="0">
                <a:latin typeface="+mj-lt"/>
              </a:rPr>
              <a:t>(</a:t>
            </a:r>
            <a:r>
              <a:rPr lang="en-US" sz="2000" i="1" dirty="0">
                <a:latin typeface="+mj-lt"/>
              </a:rPr>
              <a:t>v</a:t>
            </a:r>
            <a:r>
              <a:rPr lang="en-US" sz="2000" dirty="0">
                <a:latin typeface="+mj-lt"/>
              </a:rPr>
              <a:t>) equal to zero if the leaf is labeled by symbol </a:t>
            </a:r>
            <a:r>
              <a:rPr lang="en-US" sz="2000" i="1" dirty="0">
                <a:latin typeface="+mj-lt"/>
              </a:rPr>
              <a:t>k</a:t>
            </a:r>
            <a:r>
              <a:rPr lang="en-US" sz="2000" dirty="0">
                <a:latin typeface="+mj-lt"/>
              </a:rPr>
              <a:t>; otherwise, we set </a:t>
            </a:r>
            <a:r>
              <a:rPr lang="en-US" sz="2000" dirty="0" err="1">
                <a:latin typeface="+mj-lt"/>
              </a:rPr>
              <a:t>s</a:t>
            </a:r>
            <a:r>
              <a:rPr lang="en-US" sz="2000" i="1" baseline="-25000" dirty="0" err="1">
                <a:latin typeface="+mj-lt"/>
              </a:rPr>
              <a:t>k</a:t>
            </a:r>
            <a:r>
              <a:rPr lang="en-US" sz="2000" dirty="0">
                <a:latin typeface="+mj-lt"/>
              </a:rPr>
              <a:t>(</a:t>
            </a:r>
            <a:r>
              <a:rPr lang="en-US" sz="2000" i="1" dirty="0">
                <a:latin typeface="+mj-lt"/>
              </a:rPr>
              <a:t>v</a:t>
            </a:r>
            <a:r>
              <a:rPr lang="en-US" sz="2000" dirty="0">
                <a:latin typeface="+mj-lt"/>
              </a:rPr>
              <a:t>) equal to infinity.</a:t>
            </a:r>
          </a:p>
        </p:txBody>
      </p:sp>
      <p:sp>
        <p:nvSpPr>
          <p:cNvPr id="12" name="11 CuadroTexto"/>
          <p:cNvSpPr txBox="1"/>
          <p:nvPr/>
        </p:nvSpPr>
        <p:spPr>
          <a:xfrm>
            <a:off x="903283" y="4879694"/>
            <a:ext cx="287258" cy="338554"/>
          </a:xfrm>
          <a:prstGeom prst="rect">
            <a:avLst/>
          </a:prstGeom>
          <a:noFill/>
        </p:spPr>
        <p:txBody>
          <a:bodyPr wrap="none" rtlCol="0">
            <a:spAutoFit/>
          </a:bodyPr>
          <a:lstStyle/>
          <a:p>
            <a:r>
              <a:rPr lang="en-US" sz="1600" b="1" dirty="0">
                <a:solidFill>
                  <a:srgbClr val="FF0000"/>
                </a:solidFill>
              </a:rPr>
              <a:t>0</a:t>
            </a:r>
          </a:p>
        </p:txBody>
      </p:sp>
      <p:sp>
        <p:nvSpPr>
          <p:cNvPr id="13" name="12 CuadroTexto"/>
          <p:cNvSpPr txBox="1"/>
          <p:nvPr/>
        </p:nvSpPr>
        <p:spPr>
          <a:xfrm>
            <a:off x="1977117" y="4879694"/>
            <a:ext cx="287258" cy="338554"/>
          </a:xfrm>
          <a:prstGeom prst="rect">
            <a:avLst/>
          </a:prstGeom>
          <a:noFill/>
        </p:spPr>
        <p:txBody>
          <a:bodyPr wrap="none" rtlCol="0">
            <a:spAutoFit/>
          </a:bodyPr>
          <a:lstStyle/>
          <a:p>
            <a:r>
              <a:rPr lang="en-US" sz="1600" b="1" dirty="0">
                <a:solidFill>
                  <a:srgbClr val="FF0000"/>
                </a:solidFill>
              </a:rPr>
              <a:t>0</a:t>
            </a:r>
          </a:p>
        </p:txBody>
      </p:sp>
      <p:sp>
        <p:nvSpPr>
          <p:cNvPr id="14" name="13 CuadroTexto"/>
          <p:cNvSpPr txBox="1"/>
          <p:nvPr/>
        </p:nvSpPr>
        <p:spPr>
          <a:xfrm>
            <a:off x="2842281" y="4879694"/>
            <a:ext cx="287258" cy="338554"/>
          </a:xfrm>
          <a:prstGeom prst="rect">
            <a:avLst/>
          </a:prstGeom>
          <a:noFill/>
        </p:spPr>
        <p:txBody>
          <a:bodyPr wrap="none" rtlCol="0">
            <a:spAutoFit/>
          </a:bodyPr>
          <a:lstStyle/>
          <a:p>
            <a:r>
              <a:rPr lang="en-US" sz="1600" b="1" dirty="0">
                <a:solidFill>
                  <a:srgbClr val="FF0000"/>
                </a:solidFill>
              </a:rPr>
              <a:t>0</a:t>
            </a:r>
          </a:p>
        </p:txBody>
      </p:sp>
      <p:sp>
        <p:nvSpPr>
          <p:cNvPr id="15" name="14 CuadroTexto"/>
          <p:cNvSpPr txBox="1"/>
          <p:nvPr/>
        </p:nvSpPr>
        <p:spPr>
          <a:xfrm>
            <a:off x="4134163" y="4879694"/>
            <a:ext cx="287258" cy="338554"/>
          </a:xfrm>
          <a:prstGeom prst="rect">
            <a:avLst/>
          </a:prstGeom>
          <a:noFill/>
        </p:spPr>
        <p:txBody>
          <a:bodyPr wrap="none" rtlCol="0">
            <a:spAutoFit/>
          </a:bodyPr>
          <a:lstStyle/>
          <a:p>
            <a:r>
              <a:rPr lang="en-US" sz="1600" b="1" dirty="0">
                <a:solidFill>
                  <a:srgbClr val="FF0000"/>
                </a:solidFill>
              </a:rPr>
              <a:t>0</a:t>
            </a:r>
          </a:p>
        </p:txBody>
      </p:sp>
      <p:sp>
        <p:nvSpPr>
          <p:cNvPr id="16" name="15 CuadroTexto"/>
          <p:cNvSpPr txBox="1"/>
          <p:nvPr/>
        </p:nvSpPr>
        <p:spPr>
          <a:xfrm>
            <a:off x="5411979"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7" name="16 CuadroTexto"/>
          <p:cNvSpPr txBox="1"/>
          <p:nvPr/>
        </p:nvSpPr>
        <p:spPr>
          <a:xfrm>
            <a:off x="6467055" y="4880708"/>
            <a:ext cx="287258" cy="338554"/>
          </a:xfrm>
          <a:prstGeom prst="rect">
            <a:avLst/>
          </a:prstGeom>
          <a:noFill/>
        </p:spPr>
        <p:txBody>
          <a:bodyPr wrap="none" rtlCol="0">
            <a:spAutoFit/>
          </a:bodyPr>
          <a:lstStyle/>
          <a:p>
            <a:r>
              <a:rPr lang="en-US" sz="1600" b="1" dirty="0">
                <a:solidFill>
                  <a:srgbClr val="FF0000"/>
                </a:solidFill>
              </a:rPr>
              <a:t>0</a:t>
            </a:r>
          </a:p>
        </p:txBody>
      </p:sp>
      <p:sp>
        <p:nvSpPr>
          <p:cNvPr id="18" name="17 CuadroTexto"/>
          <p:cNvSpPr txBox="1"/>
          <p:nvPr/>
        </p:nvSpPr>
        <p:spPr>
          <a:xfrm>
            <a:off x="7768317"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9" name="18 CuadroTexto"/>
          <p:cNvSpPr txBox="1"/>
          <p:nvPr/>
        </p:nvSpPr>
        <p:spPr>
          <a:xfrm>
            <a:off x="8422466" y="4876885"/>
            <a:ext cx="287258" cy="338554"/>
          </a:xfrm>
          <a:prstGeom prst="rect">
            <a:avLst/>
          </a:prstGeom>
          <a:noFill/>
        </p:spPr>
        <p:txBody>
          <a:bodyPr wrap="none" rtlCol="0">
            <a:spAutoFit/>
          </a:bodyPr>
          <a:lstStyle/>
          <a:p>
            <a:r>
              <a:rPr lang="en-US" sz="1600" b="1" dirty="0">
                <a:solidFill>
                  <a:srgbClr val="FF0000"/>
                </a:solidFill>
              </a:rPr>
              <a:t>0</a:t>
            </a:r>
          </a:p>
        </p:txBody>
      </p:sp>
      <p:sp>
        <p:nvSpPr>
          <p:cNvPr id="3" name="2 Rectángulo"/>
          <p:cNvSpPr/>
          <p:nvPr/>
        </p:nvSpPr>
        <p:spPr>
          <a:xfrm>
            <a:off x="696350" y="5194919"/>
            <a:ext cx="11078307" cy="646331"/>
          </a:xfrm>
          <a:prstGeom prst="rect">
            <a:avLst/>
          </a:prstGeom>
        </p:spPr>
        <p:txBody>
          <a:bodyPr wrap="square">
            <a:spAutoFit/>
          </a:bodyPr>
          <a:lstStyle/>
          <a:p>
            <a:r>
              <a:rPr lang="en-US" dirty="0"/>
              <a:t>At each node v, an array is going to hold the set of scores </a:t>
            </a:r>
            <a:r>
              <a:rPr lang="en-US" dirty="0" err="1"/>
              <a:t>s</a:t>
            </a:r>
            <a:r>
              <a:rPr lang="en-US" baseline="-25000" dirty="0" err="1"/>
              <a:t>k</a:t>
            </a:r>
            <a:r>
              <a:rPr lang="en-US" dirty="0"/>
              <a:t>(v) for each possible symbol k. Here we're working with DNA, so there will be four symbols k.</a:t>
            </a:r>
          </a:p>
        </p:txBody>
      </p:sp>
    </p:spTree>
    <p:extLst>
      <p:ext uri="{BB962C8B-B14F-4D97-AF65-F5344CB8AC3E}">
        <p14:creationId xmlns:p14="http://schemas.microsoft.com/office/powerpoint/2010/main" val="559195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pic>
        <p:nvPicPr>
          <p:cNvPr id="7" name="Picture 9" descr="http://bioinformaticsalgorithms.com/images/Evolution/Sankoff_step_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605" y="1266091"/>
            <a:ext cx="8539089" cy="3924021"/>
          </a:xfrm>
          <a:prstGeom prst="rect">
            <a:avLst/>
          </a:prstGeom>
          <a:noFill/>
          <a:ln>
            <a:noFill/>
          </a:ln>
        </p:spPr>
      </p:pic>
      <p:sp>
        <p:nvSpPr>
          <p:cNvPr id="8" name="2 Marcador de contenido"/>
          <p:cNvSpPr txBox="1">
            <a:spLocks/>
          </p:cNvSpPr>
          <p:nvPr/>
        </p:nvSpPr>
        <p:spPr>
          <a:xfrm>
            <a:off x="541606" y="5823174"/>
            <a:ext cx="11233052" cy="63347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800" i="1" dirty="0" err="1">
                <a:solidFill>
                  <a:schemeClr val="tx1"/>
                </a:solidFill>
              </a:rPr>
              <a:t>s</a:t>
            </a:r>
            <a:r>
              <a:rPr lang="en-US" sz="2800" i="1" baseline="-25000" dirty="0" err="1">
                <a:solidFill>
                  <a:schemeClr val="tx1"/>
                </a:solidFill>
              </a:rPr>
              <a:t>k</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err="1">
                <a:solidFill>
                  <a:schemeClr val="tx1"/>
                </a:solidFill>
              </a:rPr>
              <a:t>i</a:t>
            </a:r>
            <a:r>
              <a:rPr lang="en-US" sz="2800" baseline="-25000" dirty="0">
                <a:solidFill>
                  <a:schemeClr val="tx1"/>
                </a:solidFill>
              </a:rPr>
              <a:t> </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i</a:t>
            </a:r>
            <a:r>
              <a:rPr lang="en-US" sz="2800" dirty="0">
                <a:solidFill>
                  <a:schemeClr val="tx1"/>
                </a:solidFill>
              </a:rPr>
              <a:t>(</a:t>
            </a:r>
            <a:r>
              <a:rPr lang="en-US" sz="2800" i="1" dirty="0">
                <a:solidFill>
                  <a:schemeClr val="tx1"/>
                </a:solidFill>
              </a:rPr>
              <a:t>Daughter</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i</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a:solidFill>
                  <a:schemeClr val="tx1"/>
                </a:solidFill>
              </a:rPr>
              <a:t>j</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j</a:t>
            </a:r>
            <a:r>
              <a:rPr lang="en-US" sz="2800" dirty="0">
                <a:solidFill>
                  <a:schemeClr val="tx1"/>
                </a:solidFill>
              </a:rPr>
              <a:t>(</a:t>
            </a:r>
            <a:r>
              <a:rPr lang="en-US" sz="2800" i="1" dirty="0">
                <a:solidFill>
                  <a:schemeClr val="tx1"/>
                </a:solidFill>
              </a:rPr>
              <a:t>Son</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j</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p>
          <a:p>
            <a:pPr marL="0" indent="0" algn="ctr">
              <a:spcBef>
                <a:spcPts val="0"/>
              </a:spcBef>
              <a:buNone/>
            </a:pPr>
            <a:r>
              <a:rPr lang="en-US" sz="2800" i="1" dirty="0">
                <a:solidFill>
                  <a:schemeClr val="tx1"/>
                </a:solidFill>
              </a:rPr>
              <a:t>			</a:t>
            </a:r>
            <a:endParaRPr lang="en-US" sz="2800" dirty="0">
              <a:solidFill>
                <a:schemeClr val="tx1"/>
              </a:solidFill>
            </a:endParaRPr>
          </a:p>
          <a:p>
            <a:pPr marL="0" indent="0" algn="ctr">
              <a:buFont typeface="Arial" pitchFamily="34" charset="0"/>
              <a:buNone/>
            </a:pPr>
            <a:endParaRPr lang="en-US" sz="2800" i="1" dirty="0">
              <a:solidFill>
                <a:schemeClr val="tx1"/>
              </a:solidFill>
            </a:endParaRPr>
          </a:p>
        </p:txBody>
      </p:sp>
      <p:sp>
        <p:nvSpPr>
          <p:cNvPr id="11" name="10 CuadroTexto"/>
          <p:cNvSpPr txBox="1"/>
          <p:nvPr/>
        </p:nvSpPr>
        <p:spPr>
          <a:xfrm>
            <a:off x="9173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2" name="11 CuadroTexto"/>
          <p:cNvSpPr txBox="1"/>
          <p:nvPr/>
        </p:nvSpPr>
        <p:spPr>
          <a:xfrm>
            <a:off x="19841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3" name="12 CuadroTexto"/>
          <p:cNvSpPr txBox="1"/>
          <p:nvPr/>
        </p:nvSpPr>
        <p:spPr>
          <a:xfrm>
            <a:off x="2849315"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4" name="13 CuadroTexto"/>
          <p:cNvSpPr txBox="1"/>
          <p:nvPr/>
        </p:nvSpPr>
        <p:spPr>
          <a:xfrm>
            <a:off x="4141197"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5" name="14 CuadroTexto"/>
          <p:cNvSpPr txBox="1"/>
          <p:nvPr/>
        </p:nvSpPr>
        <p:spPr>
          <a:xfrm>
            <a:off x="5411979"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6" name="15 CuadroTexto"/>
          <p:cNvSpPr txBox="1"/>
          <p:nvPr/>
        </p:nvSpPr>
        <p:spPr>
          <a:xfrm>
            <a:off x="6467055" y="4880708"/>
            <a:ext cx="287258" cy="338554"/>
          </a:xfrm>
          <a:prstGeom prst="rect">
            <a:avLst/>
          </a:prstGeom>
          <a:noFill/>
        </p:spPr>
        <p:txBody>
          <a:bodyPr wrap="none" rtlCol="0">
            <a:spAutoFit/>
          </a:bodyPr>
          <a:lstStyle/>
          <a:p>
            <a:r>
              <a:rPr lang="en-US" sz="1600" b="1" dirty="0">
                <a:solidFill>
                  <a:srgbClr val="FF0000"/>
                </a:solidFill>
              </a:rPr>
              <a:t>0</a:t>
            </a:r>
          </a:p>
        </p:txBody>
      </p:sp>
      <p:sp>
        <p:nvSpPr>
          <p:cNvPr id="17" name="16 CuadroTexto"/>
          <p:cNvSpPr txBox="1"/>
          <p:nvPr/>
        </p:nvSpPr>
        <p:spPr>
          <a:xfrm>
            <a:off x="7754249"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8" name="17 CuadroTexto"/>
          <p:cNvSpPr txBox="1"/>
          <p:nvPr/>
        </p:nvSpPr>
        <p:spPr>
          <a:xfrm>
            <a:off x="8408398"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9" name="18 CuadroTexto"/>
          <p:cNvSpPr txBox="1"/>
          <p:nvPr/>
        </p:nvSpPr>
        <p:spPr>
          <a:xfrm>
            <a:off x="7197446" y="3313026"/>
            <a:ext cx="287258" cy="338554"/>
          </a:xfrm>
          <a:prstGeom prst="rect">
            <a:avLst/>
          </a:prstGeom>
          <a:noFill/>
        </p:spPr>
        <p:txBody>
          <a:bodyPr wrap="none" rtlCol="0">
            <a:spAutoFit/>
          </a:bodyPr>
          <a:lstStyle/>
          <a:p>
            <a:r>
              <a:rPr lang="en-US" sz="1600" b="1" dirty="0">
                <a:solidFill>
                  <a:srgbClr val="FF0000"/>
                </a:solidFill>
              </a:rPr>
              <a:t>1</a:t>
            </a:r>
          </a:p>
        </p:txBody>
      </p:sp>
      <p:sp>
        <p:nvSpPr>
          <p:cNvPr id="20" name="19 CuadroTexto"/>
          <p:cNvSpPr txBox="1"/>
          <p:nvPr/>
        </p:nvSpPr>
        <p:spPr>
          <a:xfrm>
            <a:off x="7603065" y="3315054"/>
            <a:ext cx="287258" cy="338554"/>
          </a:xfrm>
          <a:prstGeom prst="rect">
            <a:avLst/>
          </a:prstGeom>
          <a:noFill/>
        </p:spPr>
        <p:txBody>
          <a:bodyPr wrap="none" rtlCol="0">
            <a:spAutoFit/>
          </a:bodyPr>
          <a:lstStyle/>
          <a:p>
            <a:r>
              <a:rPr lang="en-US" sz="1600" b="1" dirty="0">
                <a:solidFill>
                  <a:srgbClr val="FF0000"/>
                </a:solidFill>
              </a:rPr>
              <a:t>1</a:t>
            </a:r>
          </a:p>
        </p:txBody>
      </p:sp>
      <p:sp>
        <p:nvSpPr>
          <p:cNvPr id="21" name="20 CuadroTexto"/>
          <p:cNvSpPr txBox="1"/>
          <p:nvPr/>
        </p:nvSpPr>
        <p:spPr>
          <a:xfrm>
            <a:off x="2627792" y="3371326"/>
            <a:ext cx="287258" cy="338554"/>
          </a:xfrm>
          <a:prstGeom prst="rect">
            <a:avLst/>
          </a:prstGeom>
          <a:noFill/>
        </p:spPr>
        <p:txBody>
          <a:bodyPr wrap="none" rtlCol="0">
            <a:spAutoFit/>
          </a:bodyPr>
          <a:lstStyle/>
          <a:p>
            <a:r>
              <a:rPr lang="en-US" sz="1600" b="1" dirty="0">
                <a:solidFill>
                  <a:srgbClr val="FF0000"/>
                </a:solidFill>
              </a:rPr>
              <a:t>1</a:t>
            </a:r>
          </a:p>
        </p:txBody>
      </p:sp>
      <p:sp>
        <p:nvSpPr>
          <p:cNvPr id="22" name="21 CuadroTexto"/>
          <p:cNvSpPr txBox="1"/>
          <p:nvPr/>
        </p:nvSpPr>
        <p:spPr>
          <a:xfrm>
            <a:off x="2863383" y="3371326"/>
            <a:ext cx="287258" cy="338554"/>
          </a:xfrm>
          <a:prstGeom prst="rect">
            <a:avLst/>
          </a:prstGeom>
          <a:noFill/>
        </p:spPr>
        <p:txBody>
          <a:bodyPr wrap="none" rtlCol="0">
            <a:spAutoFit/>
          </a:bodyPr>
          <a:lstStyle/>
          <a:p>
            <a:r>
              <a:rPr lang="en-US" sz="1600" b="1" dirty="0">
                <a:solidFill>
                  <a:srgbClr val="FF0000"/>
                </a:solidFill>
              </a:rPr>
              <a:t>1</a:t>
            </a:r>
          </a:p>
        </p:txBody>
      </p:sp>
      <p:sp>
        <p:nvSpPr>
          <p:cNvPr id="23" name="22 CuadroTexto"/>
          <p:cNvSpPr txBox="1"/>
          <p:nvPr/>
        </p:nvSpPr>
        <p:spPr>
          <a:xfrm>
            <a:off x="745586" y="3369298"/>
            <a:ext cx="287258" cy="338554"/>
          </a:xfrm>
          <a:prstGeom prst="rect">
            <a:avLst/>
          </a:prstGeom>
          <a:noFill/>
        </p:spPr>
        <p:txBody>
          <a:bodyPr wrap="none" rtlCol="0">
            <a:spAutoFit/>
          </a:bodyPr>
          <a:lstStyle/>
          <a:p>
            <a:r>
              <a:rPr lang="en-US" sz="1600" b="1" dirty="0">
                <a:solidFill>
                  <a:srgbClr val="FF0000"/>
                </a:solidFill>
              </a:rPr>
              <a:t>0</a:t>
            </a:r>
          </a:p>
        </p:txBody>
      </p:sp>
      <p:sp>
        <p:nvSpPr>
          <p:cNvPr id="24" name="23 CuadroTexto"/>
          <p:cNvSpPr txBox="1"/>
          <p:nvPr/>
        </p:nvSpPr>
        <p:spPr>
          <a:xfrm>
            <a:off x="5268350" y="3373523"/>
            <a:ext cx="287258" cy="338554"/>
          </a:xfrm>
          <a:prstGeom prst="rect">
            <a:avLst/>
          </a:prstGeom>
          <a:noFill/>
        </p:spPr>
        <p:txBody>
          <a:bodyPr wrap="none" rtlCol="0">
            <a:spAutoFit/>
          </a:bodyPr>
          <a:lstStyle/>
          <a:p>
            <a:r>
              <a:rPr lang="en-US" sz="1600" b="1" dirty="0">
                <a:solidFill>
                  <a:srgbClr val="FF0000"/>
                </a:solidFill>
              </a:rPr>
              <a:t>0</a:t>
            </a:r>
          </a:p>
        </p:txBody>
      </p:sp>
      <p:sp>
        <p:nvSpPr>
          <p:cNvPr id="3" name="2 Rectángulo"/>
          <p:cNvSpPr/>
          <p:nvPr/>
        </p:nvSpPr>
        <p:spPr>
          <a:xfrm>
            <a:off x="9143999" y="1266091"/>
            <a:ext cx="2892287" cy="4524315"/>
          </a:xfrm>
          <a:prstGeom prst="rect">
            <a:avLst/>
          </a:prstGeom>
        </p:spPr>
        <p:txBody>
          <a:bodyPr wrap="square">
            <a:spAutoFit/>
          </a:bodyPr>
          <a:lstStyle/>
          <a:p>
            <a:r>
              <a:rPr lang="en-US"/>
              <a:t>Moving up </a:t>
            </a:r>
            <a:r>
              <a:rPr lang="en-US" dirty="0"/>
              <a:t>a level, we apply the recurrence relation.</a:t>
            </a:r>
          </a:p>
          <a:p>
            <a:endParaRPr lang="en-US" dirty="0"/>
          </a:p>
          <a:p>
            <a:r>
              <a:rPr lang="en-US" dirty="0"/>
              <a:t>In the left most node, the two children are fixed as equal to C. So the score of this node is going to be 0 if we assign it a C, since there will be no conflicts between these two edges.</a:t>
            </a:r>
          </a:p>
          <a:p>
            <a:endParaRPr lang="en-US" dirty="0"/>
          </a:p>
          <a:p>
            <a:r>
              <a:rPr lang="en-US" dirty="0">
                <a:solidFill>
                  <a:srgbClr val="FF0000"/>
                </a:solidFill>
              </a:rPr>
              <a:t>Red</a:t>
            </a:r>
            <a:r>
              <a:rPr lang="en-US" dirty="0"/>
              <a:t> indicates the minimum score at each step.</a:t>
            </a:r>
          </a:p>
          <a:p>
            <a:endParaRPr lang="en-US" dirty="0"/>
          </a:p>
        </p:txBody>
      </p:sp>
    </p:spTree>
    <p:extLst>
      <p:ext uri="{BB962C8B-B14F-4D97-AF65-F5344CB8AC3E}">
        <p14:creationId xmlns:p14="http://schemas.microsoft.com/office/powerpoint/2010/main" val="3060315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pic>
        <p:nvPicPr>
          <p:cNvPr id="5" name="Picture 8" descr="http://bioinformaticsalgorithms.com/images/Evolution/Sankoff_step_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605" y="1280159"/>
            <a:ext cx="8553158" cy="3909953"/>
          </a:xfrm>
          <a:prstGeom prst="rect">
            <a:avLst/>
          </a:prstGeom>
          <a:noFill/>
          <a:ln>
            <a:noFill/>
          </a:ln>
        </p:spPr>
      </p:pic>
      <p:sp>
        <p:nvSpPr>
          <p:cNvPr id="8" name="2 Marcador de contenido"/>
          <p:cNvSpPr txBox="1">
            <a:spLocks/>
          </p:cNvSpPr>
          <p:nvPr/>
        </p:nvSpPr>
        <p:spPr>
          <a:xfrm>
            <a:off x="541606" y="5823174"/>
            <a:ext cx="11233052" cy="63347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800" i="1" dirty="0" err="1">
                <a:solidFill>
                  <a:schemeClr val="tx1"/>
                </a:solidFill>
              </a:rPr>
              <a:t>s</a:t>
            </a:r>
            <a:r>
              <a:rPr lang="en-US" sz="2800" i="1" baseline="-25000" dirty="0" err="1">
                <a:solidFill>
                  <a:schemeClr val="tx1"/>
                </a:solidFill>
              </a:rPr>
              <a:t>k</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err="1">
                <a:solidFill>
                  <a:schemeClr val="tx1"/>
                </a:solidFill>
              </a:rPr>
              <a:t>i</a:t>
            </a:r>
            <a:r>
              <a:rPr lang="en-US" sz="2800" baseline="-25000" dirty="0">
                <a:solidFill>
                  <a:schemeClr val="tx1"/>
                </a:solidFill>
              </a:rPr>
              <a:t> </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i</a:t>
            </a:r>
            <a:r>
              <a:rPr lang="en-US" sz="2800" dirty="0">
                <a:solidFill>
                  <a:schemeClr val="tx1"/>
                </a:solidFill>
              </a:rPr>
              <a:t>(</a:t>
            </a:r>
            <a:r>
              <a:rPr lang="en-US" sz="2800" i="1" dirty="0">
                <a:solidFill>
                  <a:schemeClr val="tx1"/>
                </a:solidFill>
              </a:rPr>
              <a:t>Daughter</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i</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a:solidFill>
                  <a:schemeClr val="tx1"/>
                </a:solidFill>
              </a:rPr>
              <a:t>j</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j</a:t>
            </a:r>
            <a:r>
              <a:rPr lang="en-US" sz="2800" dirty="0">
                <a:solidFill>
                  <a:schemeClr val="tx1"/>
                </a:solidFill>
              </a:rPr>
              <a:t>(</a:t>
            </a:r>
            <a:r>
              <a:rPr lang="en-US" sz="2800" i="1" dirty="0">
                <a:solidFill>
                  <a:schemeClr val="tx1"/>
                </a:solidFill>
              </a:rPr>
              <a:t>Son</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j</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p>
          <a:p>
            <a:pPr marL="0" indent="0" algn="ctr">
              <a:spcBef>
                <a:spcPts val="0"/>
              </a:spcBef>
              <a:buNone/>
            </a:pPr>
            <a:r>
              <a:rPr lang="en-US" sz="2800" i="1" dirty="0">
                <a:solidFill>
                  <a:schemeClr val="tx1"/>
                </a:solidFill>
              </a:rPr>
              <a:t>			</a:t>
            </a:r>
            <a:endParaRPr lang="en-US" sz="2800" dirty="0">
              <a:solidFill>
                <a:schemeClr val="tx1"/>
              </a:solidFill>
            </a:endParaRPr>
          </a:p>
          <a:p>
            <a:pPr marL="0" indent="0" algn="ctr">
              <a:buFont typeface="Arial" pitchFamily="34" charset="0"/>
              <a:buNone/>
            </a:pPr>
            <a:endParaRPr lang="en-US" sz="2800" i="1" dirty="0">
              <a:solidFill>
                <a:schemeClr val="tx1"/>
              </a:solidFill>
            </a:endParaRPr>
          </a:p>
        </p:txBody>
      </p:sp>
      <p:sp>
        <p:nvSpPr>
          <p:cNvPr id="4" name="3 CuadroTexto"/>
          <p:cNvSpPr txBox="1"/>
          <p:nvPr/>
        </p:nvSpPr>
        <p:spPr>
          <a:xfrm>
            <a:off x="9173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0" name="9 CuadroTexto"/>
          <p:cNvSpPr txBox="1"/>
          <p:nvPr/>
        </p:nvSpPr>
        <p:spPr>
          <a:xfrm>
            <a:off x="19841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1" name="10 CuadroTexto"/>
          <p:cNvSpPr txBox="1"/>
          <p:nvPr/>
        </p:nvSpPr>
        <p:spPr>
          <a:xfrm>
            <a:off x="2849315"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2" name="11 CuadroTexto"/>
          <p:cNvSpPr txBox="1"/>
          <p:nvPr/>
        </p:nvSpPr>
        <p:spPr>
          <a:xfrm>
            <a:off x="4141197"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3" name="12 CuadroTexto"/>
          <p:cNvSpPr txBox="1"/>
          <p:nvPr/>
        </p:nvSpPr>
        <p:spPr>
          <a:xfrm>
            <a:off x="5411979"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4" name="13 CuadroTexto"/>
          <p:cNvSpPr txBox="1"/>
          <p:nvPr/>
        </p:nvSpPr>
        <p:spPr>
          <a:xfrm>
            <a:off x="6467055" y="4880708"/>
            <a:ext cx="287258" cy="338554"/>
          </a:xfrm>
          <a:prstGeom prst="rect">
            <a:avLst/>
          </a:prstGeom>
          <a:noFill/>
        </p:spPr>
        <p:txBody>
          <a:bodyPr wrap="none" rtlCol="0">
            <a:spAutoFit/>
          </a:bodyPr>
          <a:lstStyle/>
          <a:p>
            <a:r>
              <a:rPr lang="en-US" sz="1600" b="1" dirty="0">
                <a:solidFill>
                  <a:srgbClr val="FF0000"/>
                </a:solidFill>
              </a:rPr>
              <a:t>0</a:t>
            </a:r>
          </a:p>
        </p:txBody>
      </p:sp>
      <p:sp>
        <p:nvSpPr>
          <p:cNvPr id="15" name="14 CuadroTexto"/>
          <p:cNvSpPr txBox="1"/>
          <p:nvPr/>
        </p:nvSpPr>
        <p:spPr>
          <a:xfrm>
            <a:off x="7761283"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6" name="15 CuadroTexto"/>
          <p:cNvSpPr txBox="1"/>
          <p:nvPr/>
        </p:nvSpPr>
        <p:spPr>
          <a:xfrm>
            <a:off x="8422466"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7" name="16 CuadroTexto"/>
          <p:cNvSpPr txBox="1"/>
          <p:nvPr/>
        </p:nvSpPr>
        <p:spPr>
          <a:xfrm>
            <a:off x="7197446" y="3362264"/>
            <a:ext cx="287258" cy="338554"/>
          </a:xfrm>
          <a:prstGeom prst="rect">
            <a:avLst/>
          </a:prstGeom>
          <a:noFill/>
        </p:spPr>
        <p:txBody>
          <a:bodyPr wrap="none" rtlCol="0">
            <a:spAutoFit/>
          </a:bodyPr>
          <a:lstStyle/>
          <a:p>
            <a:r>
              <a:rPr lang="en-US" sz="1600" b="1" dirty="0">
                <a:solidFill>
                  <a:srgbClr val="FF0000"/>
                </a:solidFill>
              </a:rPr>
              <a:t>1</a:t>
            </a:r>
          </a:p>
        </p:txBody>
      </p:sp>
      <p:sp>
        <p:nvSpPr>
          <p:cNvPr id="18" name="17 CuadroTexto"/>
          <p:cNvSpPr txBox="1"/>
          <p:nvPr/>
        </p:nvSpPr>
        <p:spPr>
          <a:xfrm>
            <a:off x="7617133" y="3364292"/>
            <a:ext cx="287258" cy="338554"/>
          </a:xfrm>
          <a:prstGeom prst="rect">
            <a:avLst/>
          </a:prstGeom>
          <a:noFill/>
        </p:spPr>
        <p:txBody>
          <a:bodyPr wrap="none" rtlCol="0">
            <a:spAutoFit/>
          </a:bodyPr>
          <a:lstStyle/>
          <a:p>
            <a:r>
              <a:rPr lang="en-US" sz="1600" b="1" dirty="0">
                <a:solidFill>
                  <a:srgbClr val="FF0000"/>
                </a:solidFill>
              </a:rPr>
              <a:t>1</a:t>
            </a:r>
          </a:p>
        </p:txBody>
      </p:sp>
      <p:sp>
        <p:nvSpPr>
          <p:cNvPr id="19" name="18 CuadroTexto"/>
          <p:cNvSpPr txBox="1"/>
          <p:nvPr/>
        </p:nvSpPr>
        <p:spPr>
          <a:xfrm>
            <a:off x="2627792"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0" name="19 CuadroTexto"/>
          <p:cNvSpPr txBox="1"/>
          <p:nvPr/>
        </p:nvSpPr>
        <p:spPr>
          <a:xfrm>
            <a:off x="2863383"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1" name="20 CuadroTexto"/>
          <p:cNvSpPr txBox="1"/>
          <p:nvPr/>
        </p:nvSpPr>
        <p:spPr>
          <a:xfrm>
            <a:off x="745586" y="3376332"/>
            <a:ext cx="287258" cy="338554"/>
          </a:xfrm>
          <a:prstGeom prst="rect">
            <a:avLst/>
          </a:prstGeom>
          <a:noFill/>
        </p:spPr>
        <p:txBody>
          <a:bodyPr wrap="none" rtlCol="0">
            <a:spAutoFit/>
          </a:bodyPr>
          <a:lstStyle/>
          <a:p>
            <a:r>
              <a:rPr lang="en-US" sz="1600" b="1" dirty="0">
                <a:solidFill>
                  <a:srgbClr val="FF0000"/>
                </a:solidFill>
              </a:rPr>
              <a:t>0</a:t>
            </a:r>
          </a:p>
        </p:txBody>
      </p:sp>
      <p:sp>
        <p:nvSpPr>
          <p:cNvPr id="22" name="21 CuadroTexto"/>
          <p:cNvSpPr txBox="1"/>
          <p:nvPr/>
        </p:nvSpPr>
        <p:spPr>
          <a:xfrm>
            <a:off x="5275384" y="3380557"/>
            <a:ext cx="287258" cy="338554"/>
          </a:xfrm>
          <a:prstGeom prst="rect">
            <a:avLst/>
          </a:prstGeom>
          <a:noFill/>
        </p:spPr>
        <p:txBody>
          <a:bodyPr wrap="none" rtlCol="0">
            <a:spAutoFit/>
          </a:bodyPr>
          <a:lstStyle/>
          <a:p>
            <a:r>
              <a:rPr lang="en-US" sz="1600" b="1" dirty="0">
                <a:solidFill>
                  <a:srgbClr val="FF0000"/>
                </a:solidFill>
              </a:rPr>
              <a:t>0</a:t>
            </a:r>
          </a:p>
        </p:txBody>
      </p:sp>
      <p:sp>
        <p:nvSpPr>
          <p:cNvPr id="24" name="23 CuadroTexto"/>
          <p:cNvSpPr txBox="1"/>
          <p:nvPr/>
        </p:nvSpPr>
        <p:spPr>
          <a:xfrm>
            <a:off x="1841130" y="2320938"/>
            <a:ext cx="287258" cy="338554"/>
          </a:xfrm>
          <a:prstGeom prst="rect">
            <a:avLst/>
          </a:prstGeom>
          <a:noFill/>
        </p:spPr>
        <p:txBody>
          <a:bodyPr wrap="none" rtlCol="0">
            <a:spAutoFit/>
          </a:bodyPr>
          <a:lstStyle/>
          <a:p>
            <a:r>
              <a:rPr lang="en-US" sz="1600" b="1" dirty="0">
                <a:solidFill>
                  <a:srgbClr val="FF0000"/>
                </a:solidFill>
              </a:rPr>
              <a:t>1</a:t>
            </a:r>
          </a:p>
        </p:txBody>
      </p:sp>
      <p:sp>
        <p:nvSpPr>
          <p:cNvPr id="25" name="24 CuadroTexto"/>
          <p:cNvSpPr txBox="1"/>
          <p:nvPr/>
        </p:nvSpPr>
        <p:spPr>
          <a:xfrm>
            <a:off x="7509364" y="2281313"/>
            <a:ext cx="287258" cy="338554"/>
          </a:xfrm>
          <a:prstGeom prst="rect">
            <a:avLst/>
          </a:prstGeom>
          <a:noFill/>
        </p:spPr>
        <p:txBody>
          <a:bodyPr wrap="none" rtlCol="0">
            <a:spAutoFit/>
          </a:bodyPr>
          <a:lstStyle/>
          <a:p>
            <a:r>
              <a:rPr lang="en-US" sz="1600" b="1" dirty="0">
                <a:solidFill>
                  <a:srgbClr val="FF0000"/>
                </a:solidFill>
              </a:rPr>
              <a:t>2</a:t>
            </a:r>
          </a:p>
        </p:txBody>
      </p:sp>
      <p:sp>
        <p:nvSpPr>
          <p:cNvPr id="26" name="25 CuadroTexto"/>
          <p:cNvSpPr txBox="1"/>
          <p:nvPr/>
        </p:nvSpPr>
        <p:spPr>
          <a:xfrm>
            <a:off x="7711002" y="2278965"/>
            <a:ext cx="287258" cy="338554"/>
          </a:xfrm>
          <a:prstGeom prst="rect">
            <a:avLst/>
          </a:prstGeom>
          <a:noFill/>
        </p:spPr>
        <p:txBody>
          <a:bodyPr wrap="none" rtlCol="0">
            <a:spAutoFit/>
          </a:bodyPr>
          <a:lstStyle/>
          <a:p>
            <a:r>
              <a:rPr lang="en-US" sz="1600" b="1" dirty="0">
                <a:solidFill>
                  <a:srgbClr val="FF0000"/>
                </a:solidFill>
              </a:rPr>
              <a:t>2</a:t>
            </a:r>
          </a:p>
        </p:txBody>
      </p:sp>
      <p:sp>
        <p:nvSpPr>
          <p:cNvPr id="27" name="26 CuadroTexto"/>
          <p:cNvSpPr txBox="1"/>
          <p:nvPr/>
        </p:nvSpPr>
        <p:spPr>
          <a:xfrm>
            <a:off x="7929056" y="2278965"/>
            <a:ext cx="287258" cy="338554"/>
          </a:xfrm>
          <a:prstGeom prst="rect">
            <a:avLst/>
          </a:prstGeom>
          <a:noFill/>
        </p:spPr>
        <p:txBody>
          <a:bodyPr wrap="none" rtlCol="0">
            <a:spAutoFit/>
          </a:bodyPr>
          <a:lstStyle/>
          <a:p>
            <a:r>
              <a:rPr lang="en-US" sz="1600" b="1" dirty="0">
                <a:solidFill>
                  <a:srgbClr val="FF0000"/>
                </a:solidFill>
              </a:rPr>
              <a:t>2</a:t>
            </a:r>
          </a:p>
        </p:txBody>
      </p:sp>
    </p:spTree>
    <p:extLst>
      <p:ext uri="{BB962C8B-B14F-4D97-AF65-F5344CB8AC3E}">
        <p14:creationId xmlns:p14="http://schemas.microsoft.com/office/powerpoint/2010/main" val="1318420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pic>
        <p:nvPicPr>
          <p:cNvPr id="5" name="Picture 8" descr="http://bioinformaticsalgorithms.com/images/Evolution/Sankoff_step_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605" y="1280159"/>
            <a:ext cx="8553158" cy="3909953"/>
          </a:xfrm>
          <a:prstGeom prst="rect">
            <a:avLst/>
          </a:prstGeom>
          <a:noFill/>
          <a:ln>
            <a:noFill/>
          </a:ln>
        </p:spPr>
      </p:pic>
      <p:sp>
        <p:nvSpPr>
          <p:cNvPr id="8" name="2 Marcador de contenido"/>
          <p:cNvSpPr txBox="1">
            <a:spLocks/>
          </p:cNvSpPr>
          <p:nvPr/>
        </p:nvSpPr>
        <p:spPr>
          <a:xfrm>
            <a:off x="541606" y="5823174"/>
            <a:ext cx="11233052" cy="63347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800" i="1" dirty="0" err="1">
                <a:solidFill>
                  <a:schemeClr val="tx1"/>
                </a:solidFill>
              </a:rPr>
              <a:t>s</a:t>
            </a:r>
            <a:r>
              <a:rPr lang="en-US" sz="2800" i="1" baseline="-25000" dirty="0" err="1">
                <a:solidFill>
                  <a:schemeClr val="tx1"/>
                </a:solidFill>
              </a:rPr>
              <a:t>k</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err="1">
                <a:solidFill>
                  <a:schemeClr val="tx1"/>
                </a:solidFill>
              </a:rPr>
              <a:t>i</a:t>
            </a:r>
            <a:r>
              <a:rPr lang="en-US" sz="2800" baseline="-25000" dirty="0">
                <a:solidFill>
                  <a:schemeClr val="tx1"/>
                </a:solidFill>
              </a:rPr>
              <a:t> </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i</a:t>
            </a:r>
            <a:r>
              <a:rPr lang="en-US" sz="2800" dirty="0">
                <a:solidFill>
                  <a:schemeClr val="tx1"/>
                </a:solidFill>
              </a:rPr>
              <a:t>(</a:t>
            </a:r>
            <a:r>
              <a:rPr lang="en-US" sz="2800" i="1" dirty="0">
                <a:solidFill>
                  <a:schemeClr val="tx1"/>
                </a:solidFill>
              </a:rPr>
              <a:t>Daughter</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i</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r>
              <a:rPr lang="en-US" sz="2800" dirty="0" err="1">
                <a:solidFill>
                  <a:schemeClr val="tx1"/>
                </a:solidFill>
              </a:rPr>
              <a:t>min</a:t>
            </a:r>
            <a:r>
              <a:rPr lang="en-US" sz="2800" baseline="-25000" dirty="0" err="1">
                <a:solidFill>
                  <a:schemeClr val="tx1"/>
                </a:solidFill>
              </a:rPr>
              <a:t>all</a:t>
            </a:r>
            <a:r>
              <a:rPr lang="en-US" sz="2800" baseline="-25000" dirty="0">
                <a:solidFill>
                  <a:schemeClr val="tx1"/>
                </a:solidFill>
              </a:rPr>
              <a:t> symbols </a:t>
            </a:r>
            <a:r>
              <a:rPr lang="en-US" sz="2800" i="1" baseline="-25000" dirty="0">
                <a:solidFill>
                  <a:schemeClr val="tx1"/>
                </a:solidFill>
              </a:rPr>
              <a:t>j</a:t>
            </a:r>
            <a:r>
              <a:rPr lang="en-US" sz="2800" dirty="0">
                <a:solidFill>
                  <a:schemeClr val="tx1"/>
                </a:solidFill>
              </a:rPr>
              <a:t>{</a:t>
            </a:r>
            <a:r>
              <a:rPr lang="en-US" sz="2800" i="1" dirty="0" err="1">
                <a:solidFill>
                  <a:schemeClr val="tx1"/>
                </a:solidFill>
              </a:rPr>
              <a:t>s</a:t>
            </a:r>
            <a:r>
              <a:rPr lang="en-US" sz="2800" i="1" baseline="-25000" dirty="0" err="1">
                <a:solidFill>
                  <a:schemeClr val="tx1"/>
                </a:solidFill>
              </a:rPr>
              <a:t>j</a:t>
            </a:r>
            <a:r>
              <a:rPr lang="en-US" sz="2800" dirty="0">
                <a:solidFill>
                  <a:schemeClr val="tx1"/>
                </a:solidFill>
              </a:rPr>
              <a:t>(</a:t>
            </a:r>
            <a:r>
              <a:rPr lang="en-US" sz="2800" i="1" dirty="0">
                <a:solidFill>
                  <a:schemeClr val="tx1"/>
                </a:solidFill>
              </a:rPr>
              <a:t>Son</a:t>
            </a:r>
            <a:r>
              <a:rPr lang="en-US" sz="2800" dirty="0">
                <a:solidFill>
                  <a:schemeClr val="tx1"/>
                </a:solidFill>
              </a:rPr>
              <a:t>(</a:t>
            </a:r>
            <a:r>
              <a:rPr lang="en-US" sz="2800" i="1" dirty="0">
                <a:solidFill>
                  <a:schemeClr val="tx1"/>
                </a:solidFill>
              </a:rPr>
              <a:t>v</a:t>
            </a:r>
            <a:r>
              <a:rPr lang="en-US" sz="2800" dirty="0">
                <a:solidFill>
                  <a:schemeClr val="tx1"/>
                </a:solidFill>
              </a:rPr>
              <a:t>))+</a:t>
            </a:r>
            <a:r>
              <a:rPr lang="en-US" sz="2800" i="1" dirty="0" err="1">
                <a:solidFill>
                  <a:schemeClr val="tx1"/>
                </a:solidFill>
              </a:rPr>
              <a:t>δ</a:t>
            </a:r>
            <a:r>
              <a:rPr lang="en-US" sz="2800" i="1" baseline="-25000" dirty="0" err="1">
                <a:solidFill>
                  <a:schemeClr val="tx1"/>
                </a:solidFill>
              </a:rPr>
              <a:t>j</a:t>
            </a:r>
            <a:r>
              <a:rPr lang="en-US" sz="2800" baseline="-25000" dirty="0" err="1">
                <a:solidFill>
                  <a:schemeClr val="tx1"/>
                </a:solidFill>
              </a:rPr>
              <a:t>,</a:t>
            </a:r>
            <a:r>
              <a:rPr lang="en-US" sz="2800" i="1" baseline="-25000" dirty="0" err="1">
                <a:solidFill>
                  <a:schemeClr val="tx1"/>
                </a:solidFill>
              </a:rPr>
              <a:t>k</a:t>
            </a:r>
            <a:r>
              <a:rPr lang="en-US" sz="2800" dirty="0">
                <a:solidFill>
                  <a:schemeClr val="tx1"/>
                </a:solidFill>
              </a:rPr>
              <a:t>}</a:t>
            </a:r>
          </a:p>
          <a:p>
            <a:pPr marL="0" indent="0" algn="ctr">
              <a:spcBef>
                <a:spcPts val="0"/>
              </a:spcBef>
              <a:buNone/>
            </a:pPr>
            <a:r>
              <a:rPr lang="en-US" sz="2800" i="1" dirty="0">
                <a:solidFill>
                  <a:schemeClr val="tx1"/>
                </a:solidFill>
              </a:rPr>
              <a:t>			</a:t>
            </a:r>
            <a:endParaRPr lang="en-US" sz="2800" dirty="0">
              <a:solidFill>
                <a:schemeClr val="tx1"/>
              </a:solidFill>
            </a:endParaRPr>
          </a:p>
          <a:p>
            <a:pPr marL="0" indent="0" algn="ctr">
              <a:buFont typeface="Arial" pitchFamily="34" charset="0"/>
              <a:buNone/>
            </a:pPr>
            <a:endParaRPr lang="en-US" sz="2800" i="1" dirty="0">
              <a:solidFill>
                <a:schemeClr val="tx1"/>
              </a:solidFill>
            </a:endParaRPr>
          </a:p>
        </p:txBody>
      </p:sp>
      <p:sp>
        <p:nvSpPr>
          <p:cNvPr id="4" name="3 CuadroTexto"/>
          <p:cNvSpPr txBox="1"/>
          <p:nvPr/>
        </p:nvSpPr>
        <p:spPr>
          <a:xfrm>
            <a:off x="9173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0" name="9 CuadroTexto"/>
          <p:cNvSpPr txBox="1"/>
          <p:nvPr/>
        </p:nvSpPr>
        <p:spPr>
          <a:xfrm>
            <a:off x="19841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1" name="10 CuadroTexto"/>
          <p:cNvSpPr txBox="1"/>
          <p:nvPr/>
        </p:nvSpPr>
        <p:spPr>
          <a:xfrm>
            <a:off x="2849315"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2" name="11 CuadroTexto"/>
          <p:cNvSpPr txBox="1"/>
          <p:nvPr/>
        </p:nvSpPr>
        <p:spPr>
          <a:xfrm>
            <a:off x="4141197"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3" name="12 CuadroTexto"/>
          <p:cNvSpPr txBox="1"/>
          <p:nvPr/>
        </p:nvSpPr>
        <p:spPr>
          <a:xfrm>
            <a:off x="5411979"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4" name="13 CuadroTexto"/>
          <p:cNvSpPr txBox="1"/>
          <p:nvPr/>
        </p:nvSpPr>
        <p:spPr>
          <a:xfrm>
            <a:off x="6467055" y="4880708"/>
            <a:ext cx="287258" cy="338554"/>
          </a:xfrm>
          <a:prstGeom prst="rect">
            <a:avLst/>
          </a:prstGeom>
          <a:noFill/>
        </p:spPr>
        <p:txBody>
          <a:bodyPr wrap="none" rtlCol="0">
            <a:spAutoFit/>
          </a:bodyPr>
          <a:lstStyle/>
          <a:p>
            <a:r>
              <a:rPr lang="en-US" sz="1600" b="1" dirty="0">
                <a:solidFill>
                  <a:srgbClr val="FF0000"/>
                </a:solidFill>
              </a:rPr>
              <a:t>0</a:t>
            </a:r>
          </a:p>
        </p:txBody>
      </p:sp>
      <p:sp>
        <p:nvSpPr>
          <p:cNvPr id="15" name="14 CuadroTexto"/>
          <p:cNvSpPr txBox="1"/>
          <p:nvPr/>
        </p:nvSpPr>
        <p:spPr>
          <a:xfrm>
            <a:off x="7761283"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6" name="15 CuadroTexto"/>
          <p:cNvSpPr txBox="1"/>
          <p:nvPr/>
        </p:nvSpPr>
        <p:spPr>
          <a:xfrm>
            <a:off x="8422466"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7" name="16 CuadroTexto"/>
          <p:cNvSpPr txBox="1"/>
          <p:nvPr/>
        </p:nvSpPr>
        <p:spPr>
          <a:xfrm>
            <a:off x="7197446" y="3362264"/>
            <a:ext cx="287258" cy="338554"/>
          </a:xfrm>
          <a:prstGeom prst="rect">
            <a:avLst/>
          </a:prstGeom>
          <a:noFill/>
        </p:spPr>
        <p:txBody>
          <a:bodyPr wrap="none" rtlCol="0">
            <a:spAutoFit/>
          </a:bodyPr>
          <a:lstStyle/>
          <a:p>
            <a:r>
              <a:rPr lang="en-US" sz="1600" b="1" dirty="0">
                <a:solidFill>
                  <a:srgbClr val="FF0000"/>
                </a:solidFill>
              </a:rPr>
              <a:t>1</a:t>
            </a:r>
          </a:p>
        </p:txBody>
      </p:sp>
      <p:sp>
        <p:nvSpPr>
          <p:cNvPr id="18" name="17 CuadroTexto"/>
          <p:cNvSpPr txBox="1"/>
          <p:nvPr/>
        </p:nvSpPr>
        <p:spPr>
          <a:xfrm>
            <a:off x="7617133" y="3364292"/>
            <a:ext cx="287258" cy="338554"/>
          </a:xfrm>
          <a:prstGeom prst="rect">
            <a:avLst/>
          </a:prstGeom>
          <a:noFill/>
        </p:spPr>
        <p:txBody>
          <a:bodyPr wrap="none" rtlCol="0">
            <a:spAutoFit/>
          </a:bodyPr>
          <a:lstStyle/>
          <a:p>
            <a:r>
              <a:rPr lang="en-US" sz="1600" b="1" dirty="0">
                <a:solidFill>
                  <a:srgbClr val="FF0000"/>
                </a:solidFill>
              </a:rPr>
              <a:t>1</a:t>
            </a:r>
          </a:p>
        </p:txBody>
      </p:sp>
      <p:sp>
        <p:nvSpPr>
          <p:cNvPr id="19" name="18 CuadroTexto"/>
          <p:cNvSpPr txBox="1"/>
          <p:nvPr/>
        </p:nvSpPr>
        <p:spPr>
          <a:xfrm>
            <a:off x="2627792"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0" name="19 CuadroTexto"/>
          <p:cNvSpPr txBox="1"/>
          <p:nvPr/>
        </p:nvSpPr>
        <p:spPr>
          <a:xfrm>
            <a:off x="2863383"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1" name="20 CuadroTexto"/>
          <p:cNvSpPr txBox="1"/>
          <p:nvPr/>
        </p:nvSpPr>
        <p:spPr>
          <a:xfrm>
            <a:off x="745586" y="3376332"/>
            <a:ext cx="287258" cy="338554"/>
          </a:xfrm>
          <a:prstGeom prst="rect">
            <a:avLst/>
          </a:prstGeom>
          <a:noFill/>
        </p:spPr>
        <p:txBody>
          <a:bodyPr wrap="none" rtlCol="0">
            <a:spAutoFit/>
          </a:bodyPr>
          <a:lstStyle/>
          <a:p>
            <a:r>
              <a:rPr lang="en-US" sz="1600" b="1" dirty="0">
                <a:solidFill>
                  <a:srgbClr val="FF0000"/>
                </a:solidFill>
              </a:rPr>
              <a:t>0</a:t>
            </a:r>
          </a:p>
        </p:txBody>
      </p:sp>
      <p:sp>
        <p:nvSpPr>
          <p:cNvPr id="22" name="21 CuadroTexto"/>
          <p:cNvSpPr txBox="1"/>
          <p:nvPr/>
        </p:nvSpPr>
        <p:spPr>
          <a:xfrm>
            <a:off x="5275384" y="3380557"/>
            <a:ext cx="287258" cy="338554"/>
          </a:xfrm>
          <a:prstGeom prst="rect">
            <a:avLst/>
          </a:prstGeom>
          <a:noFill/>
        </p:spPr>
        <p:txBody>
          <a:bodyPr wrap="none" rtlCol="0">
            <a:spAutoFit/>
          </a:bodyPr>
          <a:lstStyle/>
          <a:p>
            <a:r>
              <a:rPr lang="en-US" sz="1600" b="1" dirty="0">
                <a:solidFill>
                  <a:srgbClr val="FF0000"/>
                </a:solidFill>
              </a:rPr>
              <a:t>0</a:t>
            </a:r>
          </a:p>
        </p:txBody>
      </p:sp>
      <p:sp>
        <p:nvSpPr>
          <p:cNvPr id="24" name="23 CuadroTexto"/>
          <p:cNvSpPr txBox="1"/>
          <p:nvPr/>
        </p:nvSpPr>
        <p:spPr>
          <a:xfrm>
            <a:off x="1841130" y="2320938"/>
            <a:ext cx="287258" cy="338554"/>
          </a:xfrm>
          <a:prstGeom prst="rect">
            <a:avLst/>
          </a:prstGeom>
          <a:noFill/>
        </p:spPr>
        <p:txBody>
          <a:bodyPr wrap="none" rtlCol="0">
            <a:spAutoFit/>
          </a:bodyPr>
          <a:lstStyle/>
          <a:p>
            <a:r>
              <a:rPr lang="en-US" sz="1600" b="1" dirty="0">
                <a:solidFill>
                  <a:srgbClr val="FF0000"/>
                </a:solidFill>
              </a:rPr>
              <a:t>1</a:t>
            </a:r>
          </a:p>
        </p:txBody>
      </p:sp>
      <p:sp>
        <p:nvSpPr>
          <p:cNvPr id="25" name="24 CuadroTexto"/>
          <p:cNvSpPr txBox="1"/>
          <p:nvPr/>
        </p:nvSpPr>
        <p:spPr>
          <a:xfrm>
            <a:off x="7509364" y="2281313"/>
            <a:ext cx="287258" cy="338554"/>
          </a:xfrm>
          <a:prstGeom prst="rect">
            <a:avLst/>
          </a:prstGeom>
          <a:noFill/>
        </p:spPr>
        <p:txBody>
          <a:bodyPr wrap="none" rtlCol="0">
            <a:spAutoFit/>
          </a:bodyPr>
          <a:lstStyle/>
          <a:p>
            <a:r>
              <a:rPr lang="en-US" sz="1600" b="1" dirty="0">
                <a:solidFill>
                  <a:srgbClr val="FF0000"/>
                </a:solidFill>
              </a:rPr>
              <a:t>2</a:t>
            </a:r>
          </a:p>
        </p:txBody>
      </p:sp>
      <p:sp>
        <p:nvSpPr>
          <p:cNvPr id="26" name="25 CuadroTexto"/>
          <p:cNvSpPr txBox="1"/>
          <p:nvPr/>
        </p:nvSpPr>
        <p:spPr>
          <a:xfrm>
            <a:off x="7711002" y="2278965"/>
            <a:ext cx="287258" cy="338554"/>
          </a:xfrm>
          <a:prstGeom prst="rect">
            <a:avLst/>
          </a:prstGeom>
          <a:noFill/>
        </p:spPr>
        <p:txBody>
          <a:bodyPr wrap="none" rtlCol="0">
            <a:spAutoFit/>
          </a:bodyPr>
          <a:lstStyle/>
          <a:p>
            <a:r>
              <a:rPr lang="en-US" sz="1600" b="1" dirty="0">
                <a:solidFill>
                  <a:srgbClr val="FF0000"/>
                </a:solidFill>
              </a:rPr>
              <a:t>2</a:t>
            </a:r>
          </a:p>
        </p:txBody>
      </p:sp>
      <p:sp>
        <p:nvSpPr>
          <p:cNvPr id="27" name="26 CuadroTexto"/>
          <p:cNvSpPr txBox="1"/>
          <p:nvPr/>
        </p:nvSpPr>
        <p:spPr>
          <a:xfrm>
            <a:off x="7929056" y="2278965"/>
            <a:ext cx="287258" cy="338554"/>
          </a:xfrm>
          <a:prstGeom prst="rect">
            <a:avLst/>
          </a:prstGeom>
          <a:noFill/>
        </p:spPr>
        <p:txBody>
          <a:bodyPr wrap="none" rtlCol="0">
            <a:spAutoFit/>
          </a:bodyPr>
          <a:lstStyle/>
          <a:p>
            <a:r>
              <a:rPr lang="en-US" sz="1600" b="1" dirty="0">
                <a:solidFill>
                  <a:srgbClr val="FF0000"/>
                </a:solidFill>
              </a:rPr>
              <a:t>2</a:t>
            </a:r>
          </a:p>
        </p:txBody>
      </p:sp>
      <p:sp>
        <p:nvSpPr>
          <p:cNvPr id="28" name="27 CuadroTexto"/>
          <p:cNvSpPr txBox="1"/>
          <p:nvPr/>
        </p:nvSpPr>
        <p:spPr>
          <a:xfrm>
            <a:off x="4717365" y="1275239"/>
            <a:ext cx="332142" cy="338554"/>
          </a:xfrm>
          <a:prstGeom prst="rect">
            <a:avLst/>
          </a:prstGeom>
          <a:noFill/>
        </p:spPr>
        <p:txBody>
          <a:bodyPr wrap="none" rtlCol="0">
            <a:spAutoFit/>
          </a:bodyPr>
          <a:lstStyle/>
          <a:p>
            <a:r>
              <a:rPr lang="en-US" sz="1600" b="1" dirty="0">
                <a:solidFill>
                  <a:schemeClr val="bg1"/>
                </a:solidFill>
              </a:rPr>
              <a:t>C</a:t>
            </a:r>
          </a:p>
        </p:txBody>
      </p:sp>
      <p:sp>
        <p:nvSpPr>
          <p:cNvPr id="6" name="5 CuadroTexto"/>
          <p:cNvSpPr txBox="1"/>
          <p:nvPr/>
        </p:nvSpPr>
        <p:spPr>
          <a:xfrm>
            <a:off x="4398367" y="780756"/>
            <a:ext cx="970137" cy="584775"/>
          </a:xfrm>
          <a:prstGeom prst="rect">
            <a:avLst/>
          </a:prstGeom>
          <a:noFill/>
        </p:spPr>
        <p:txBody>
          <a:bodyPr wrap="none" rtlCol="0">
            <a:spAutoFit/>
          </a:bodyPr>
          <a:lstStyle/>
          <a:p>
            <a:r>
              <a:rPr lang="en-US" sz="1600" b="1" dirty="0">
                <a:latin typeface="Consolas" panose="020B0609020204030204" pitchFamily="49" charset="0"/>
              </a:rPr>
              <a:t>A C G T</a:t>
            </a:r>
          </a:p>
          <a:p>
            <a:r>
              <a:rPr lang="en-US" sz="1600" b="1" dirty="0">
                <a:latin typeface="Consolas" panose="020B0609020204030204" pitchFamily="49" charset="0"/>
              </a:rPr>
              <a:t>5 </a:t>
            </a:r>
            <a:r>
              <a:rPr lang="en-US" sz="1600" b="1" dirty="0">
                <a:solidFill>
                  <a:srgbClr val="FF0000"/>
                </a:solidFill>
                <a:latin typeface="Consolas" panose="020B0609020204030204" pitchFamily="49" charset="0"/>
              </a:rPr>
              <a:t>3</a:t>
            </a:r>
            <a:r>
              <a:rPr lang="en-US" sz="1600" b="1" dirty="0">
                <a:latin typeface="Consolas" panose="020B0609020204030204" pitchFamily="49" charset="0"/>
              </a:rPr>
              <a:t> 5 5</a:t>
            </a:r>
          </a:p>
        </p:txBody>
      </p:sp>
      <p:sp>
        <p:nvSpPr>
          <p:cNvPr id="30" name="29 Rectángulo"/>
          <p:cNvSpPr/>
          <p:nvPr/>
        </p:nvSpPr>
        <p:spPr>
          <a:xfrm>
            <a:off x="9199750" y="896112"/>
            <a:ext cx="2855740" cy="5078313"/>
          </a:xfrm>
          <a:prstGeom prst="rect">
            <a:avLst/>
          </a:prstGeom>
        </p:spPr>
        <p:txBody>
          <a:bodyPr wrap="square">
            <a:spAutoFit/>
          </a:bodyPr>
          <a:lstStyle/>
          <a:p>
            <a:r>
              <a:rPr lang="en-US" dirty="0">
                <a:latin typeface="+mj-lt"/>
              </a:rPr>
              <a:t>An illustration of </a:t>
            </a:r>
            <a:r>
              <a:rPr lang="en-US" b="1" dirty="0">
                <a:latin typeface="+mj-lt"/>
              </a:rPr>
              <a:t>Small Parsimony</a:t>
            </a:r>
            <a:r>
              <a:rPr lang="en-US" dirty="0">
                <a:latin typeface="+mj-lt"/>
              </a:rPr>
              <a:t> after initialization. </a:t>
            </a:r>
          </a:p>
          <a:p>
            <a:endParaRPr lang="en-US" dirty="0">
              <a:latin typeface="+mj-lt"/>
            </a:endParaRPr>
          </a:p>
          <a:p>
            <a:r>
              <a:rPr lang="en-US" dirty="0">
                <a:latin typeface="+mj-lt"/>
              </a:rPr>
              <a:t>The min parsimony score is equal to the min score at the root, which for this tree is equal to 3.</a:t>
            </a:r>
          </a:p>
          <a:p>
            <a:endParaRPr lang="en-US" dirty="0">
              <a:latin typeface="+mj-lt"/>
            </a:endParaRPr>
          </a:p>
          <a:p>
            <a:r>
              <a:rPr lang="en-US" dirty="0">
                <a:latin typeface="+mj-lt"/>
              </a:rPr>
              <a:t>This value corresponds to symbol C, and so when we begin backtracking to assign symbols to internal nodes, we assign nucleotide C to the root.</a:t>
            </a:r>
          </a:p>
        </p:txBody>
      </p:sp>
    </p:spTree>
    <p:extLst>
      <p:ext uri="{BB962C8B-B14F-4D97-AF65-F5344CB8AC3E}">
        <p14:creationId xmlns:p14="http://schemas.microsoft.com/office/powerpoint/2010/main" val="3365385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34" y="0"/>
            <a:ext cx="11711651" cy="896112"/>
          </a:xfrm>
        </p:spPr>
        <p:txBody>
          <a:bodyPr/>
          <a:lstStyle/>
          <a:p>
            <a:r>
              <a:rPr lang="en-US" dirty="0"/>
              <a:t>A Dynamic Programming Algorithm</a:t>
            </a:r>
          </a:p>
        </p:txBody>
      </p:sp>
      <p:pic>
        <p:nvPicPr>
          <p:cNvPr id="5" name="Picture 8" descr="http://bioinformaticsalgorithms.com/images/Evolution/Sankoff_step_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605" y="1280159"/>
            <a:ext cx="8553158" cy="3909953"/>
          </a:xfrm>
          <a:prstGeom prst="rect">
            <a:avLst/>
          </a:prstGeom>
          <a:noFill/>
          <a:ln>
            <a:noFill/>
          </a:ln>
        </p:spPr>
      </p:pic>
      <p:sp>
        <p:nvSpPr>
          <p:cNvPr id="8" name="2 Marcador de contenido"/>
          <p:cNvSpPr txBox="1">
            <a:spLocks/>
          </p:cNvSpPr>
          <p:nvPr/>
        </p:nvSpPr>
        <p:spPr>
          <a:xfrm>
            <a:off x="436099" y="5823174"/>
            <a:ext cx="11338560" cy="63347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None/>
            </a:pPr>
            <a:r>
              <a:rPr lang="en-US" sz="2800" b="1" dirty="0">
                <a:solidFill>
                  <a:srgbClr val="9923AD"/>
                </a:solidFill>
              </a:rPr>
              <a:t>Exercise break: </a:t>
            </a:r>
            <a:r>
              <a:rPr lang="en-US" sz="2800" dirty="0">
                <a:solidFill>
                  <a:schemeClr val="tx1"/>
                </a:solidFill>
              </a:rPr>
              <a:t>“Backtrack” to fill in remaining nodes of the tree. </a:t>
            </a:r>
          </a:p>
          <a:p>
            <a:pPr marL="0" indent="0" algn="just">
              <a:spcBef>
                <a:spcPts val="0"/>
              </a:spcBef>
              <a:buNone/>
            </a:pPr>
            <a:r>
              <a:rPr lang="en-US" sz="2800" i="1" dirty="0">
                <a:solidFill>
                  <a:schemeClr val="tx1"/>
                </a:solidFill>
              </a:rPr>
              <a:t>			</a:t>
            </a:r>
            <a:endParaRPr lang="en-US" sz="2800" dirty="0">
              <a:solidFill>
                <a:schemeClr val="tx1"/>
              </a:solidFill>
            </a:endParaRPr>
          </a:p>
          <a:p>
            <a:pPr marL="0" indent="0" algn="just">
              <a:buFont typeface="Arial" pitchFamily="34" charset="0"/>
              <a:buNone/>
            </a:pPr>
            <a:endParaRPr lang="en-US" sz="2800" i="1" dirty="0">
              <a:solidFill>
                <a:schemeClr val="tx1"/>
              </a:solidFill>
            </a:endParaRPr>
          </a:p>
        </p:txBody>
      </p:sp>
      <p:sp>
        <p:nvSpPr>
          <p:cNvPr id="4" name="3 CuadroTexto"/>
          <p:cNvSpPr txBox="1"/>
          <p:nvPr/>
        </p:nvSpPr>
        <p:spPr>
          <a:xfrm>
            <a:off x="9173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0" name="9 CuadroTexto"/>
          <p:cNvSpPr txBox="1"/>
          <p:nvPr/>
        </p:nvSpPr>
        <p:spPr>
          <a:xfrm>
            <a:off x="1984151"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1" name="10 CuadroTexto"/>
          <p:cNvSpPr txBox="1"/>
          <p:nvPr/>
        </p:nvSpPr>
        <p:spPr>
          <a:xfrm>
            <a:off x="2849315"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2" name="11 CuadroTexto"/>
          <p:cNvSpPr txBox="1"/>
          <p:nvPr/>
        </p:nvSpPr>
        <p:spPr>
          <a:xfrm>
            <a:off x="4141197" y="4886728"/>
            <a:ext cx="287258" cy="338554"/>
          </a:xfrm>
          <a:prstGeom prst="rect">
            <a:avLst/>
          </a:prstGeom>
          <a:noFill/>
        </p:spPr>
        <p:txBody>
          <a:bodyPr wrap="none" rtlCol="0">
            <a:spAutoFit/>
          </a:bodyPr>
          <a:lstStyle/>
          <a:p>
            <a:r>
              <a:rPr lang="en-US" sz="1600" b="1" dirty="0">
                <a:solidFill>
                  <a:srgbClr val="FF0000"/>
                </a:solidFill>
              </a:rPr>
              <a:t>0</a:t>
            </a:r>
          </a:p>
        </p:txBody>
      </p:sp>
      <p:sp>
        <p:nvSpPr>
          <p:cNvPr id="13" name="12 CuadroTexto"/>
          <p:cNvSpPr txBox="1"/>
          <p:nvPr/>
        </p:nvSpPr>
        <p:spPr>
          <a:xfrm>
            <a:off x="5411979"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4" name="13 CuadroTexto"/>
          <p:cNvSpPr txBox="1"/>
          <p:nvPr/>
        </p:nvSpPr>
        <p:spPr>
          <a:xfrm>
            <a:off x="6467055" y="4880708"/>
            <a:ext cx="287258" cy="338554"/>
          </a:xfrm>
          <a:prstGeom prst="rect">
            <a:avLst/>
          </a:prstGeom>
          <a:noFill/>
        </p:spPr>
        <p:txBody>
          <a:bodyPr wrap="none" rtlCol="0">
            <a:spAutoFit/>
          </a:bodyPr>
          <a:lstStyle/>
          <a:p>
            <a:r>
              <a:rPr lang="en-US" sz="1600" b="1" dirty="0">
                <a:solidFill>
                  <a:srgbClr val="FF0000"/>
                </a:solidFill>
              </a:rPr>
              <a:t>0</a:t>
            </a:r>
          </a:p>
        </p:txBody>
      </p:sp>
      <p:sp>
        <p:nvSpPr>
          <p:cNvPr id="15" name="14 CuadroTexto"/>
          <p:cNvSpPr txBox="1"/>
          <p:nvPr/>
        </p:nvSpPr>
        <p:spPr>
          <a:xfrm>
            <a:off x="7761283" y="4876885"/>
            <a:ext cx="287258" cy="338554"/>
          </a:xfrm>
          <a:prstGeom prst="rect">
            <a:avLst/>
          </a:prstGeom>
          <a:noFill/>
        </p:spPr>
        <p:txBody>
          <a:bodyPr wrap="none" rtlCol="0">
            <a:spAutoFit/>
          </a:bodyPr>
          <a:lstStyle/>
          <a:p>
            <a:r>
              <a:rPr lang="en-US" sz="1600" b="1" dirty="0">
                <a:solidFill>
                  <a:srgbClr val="FF0000"/>
                </a:solidFill>
              </a:rPr>
              <a:t>0</a:t>
            </a:r>
          </a:p>
        </p:txBody>
      </p:sp>
      <p:sp>
        <p:nvSpPr>
          <p:cNvPr id="16" name="15 CuadroTexto"/>
          <p:cNvSpPr txBox="1"/>
          <p:nvPr/>
        </p:nvSpPr>
        <p:spPr>
          <a:xfrm>
            <a:off x="8422466" y="4883919"/>
            <a:ext cx="287258" cy="338554"/>
          </a:xfrm>
          <a:prstGeom prst="rect">
            <a:avLst/>
          </a:prstGeom>
          <a:noFill/>
        </p:spPr>
        <p:txBody>
          <a:bodyPr wrap="none" rtlCol="0">
            <a:spAutoFit/>
          </a:bodyPr>
          <a:lstStyle/>
          <a:p>
            <a:r>
              <a:rPr lang="en-US" sz="1600" b="1" dirty="0">
                <a:solidFill>
                  <a:srgbClr val="FF0000"/>
                </a:solidFill>
              </a:rPr>
              <a:t>0</a:t>
            </a:r>
          </a:p>
        </p:txBody>
      </p:sp>
      <p:sp>
        <p:nvSpPr>
          <p:cNvPr id="17" name="16 CuadroTexto"/>
          <p:cNvSpPr txBox="1"/>
          <p:nvPr/>
        </p:nvSpPr>
        <p:spPr>
          <a:xfrm>
            <a:off x="7197446" y="3362264"/>
            <a:ext cx="287258" cy="338554"/>
          </a:xfrm>
          <a:prstGeom prst="rect">
            <a:avLst/>
          </a:prstGeom>
          <a:noFill/>
        </p:spPr>
        <p:txBody>
          <a:bodyPr wrap="none" rtlCol="0">
            <a:spAutoFit/>
          </a:bodyPr>
          <a:lstStyle/>
          <a:p>
            <a:r>
              <a:rPr lang="en-US" sz="1600" b="1" dirty="0">
                <a:solidFill>
                  <a:srgbClr val="FF0000"/>
                </a:solidFill>
              </a:rPr>
              <a:t>1</a:t>
            </a:r>
          </a:p>
        </p:txBody>
      </p:sp>
      <p:sp>
        <p:nvSpPr>
          <p:cNvPr id="18" name="17 CuadroTexto"/>
          <p:cNvSpPr txBox="1"/>
          <p:nvPr/>
        </p:nvSpPr>
        <p:spPr>
          <a:xfrm>
            <a:off x="7617133" y="3364292"/>
            <a:ext cx="287258" cy="338554"/>
          </a:xfrm>
          <a:prstGeom prst="rect">
            <a:avLst/>
          </a:prstGeom>
          <a:noFill/>
        </p:spPr>
        <p:txBody>
          <a:bodyPr wrap="none" rtlCol="0">
            <a:spAutoFit/>
          </a:bodyPr>
          <a:lstStyle/>
          <a:p>
            <a:r>
              <a:rPr lang="en-US" sz="1600" b="1" dirty="0">
                <a:solidFill>
                  <a:srgbClr val="FF0000"/>
                </a:solidFill>
              </a:rPr>
              <a:t>1</a:t>
            </a:r>
          </a:p>
        </p:txBody>
      </p:sp>
      <p:sp>
        <p:nvSpPr>
          <p:cNvPr id="19" name="18 CuadroTexto"/>
          <p:cNvSpPr txBox="1"/>
          <p:nvPr/>
        </p:nvSpPr>
        <p:spPr>
          <a:xfrm>
            <a:off x="2627792"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0" name="19 CuadroTexto"/>
          <p:cNvSpPr txBox="1"/>
          <p:nvPr/>
        </p:nvSpPr>
        <p:spPr>
          <a:xfrm>
            <a:off x="2863383" y="3378360"/>
            <a:ext cx="287258" cy="338554"/>
          </a:xfrm>
          <a:prstGeom prst="rect">
            <a:avLst/>
          </a:prstGeom>
          <a:noFill/>
        </p:spPr>
        <p:txBody>
          <a:bodyPr wrap="none" rtlCol="0">
            <a:spAutoFit/>
          </a:bodyPr>
          <a:lstStyle/>
          <a:p>
            <a:r>
              <a:rPr lang="en-US" sz="1600" b="1" dirty="0">
                <a:solidFill>
                  <a:srgbClr val="FF0000"/>
                </a:solidFill>
              </a:rPr>
              <a:t>1</a:t>
            </a:r>
          </a:p>
        </p:txBody>
      </p:sp>
      <p:sp>
        <p:nvSpPr>
          <p:cNvPr id="21" name="20 CuadroTexto"/>
          <p:cNvSpPr txBox="1"/>
          <p:nvPr/>
        </p:nvSpPr>
        <p:spPr>
          <a:xfrm>
            <a:off x="745586" y="3376332"/>
            <a:ext cx="287258" cy="338554"/>
          </a:xfrm>
          <a:prstGeom prst="rect">
            <a:avLst/>
          </a:prstGeom>
          <a:noFill/>
        </p:spPr>
        <p:txBody>
          <a:bodyPr wrap="none" rtlCol="0">
            <a:spAutoFit/>
          </a:bodyPr>
          <a:lstStyle/>
          <a:p>
            <a:r>
              <a:rPr lang="en-US" sz="1600" b="1" dirty="0">
                <a:solidFill>
                  <a:srgbClr val="FF0000"/>
                </a:solidFill>
              </a:rPr>
              <a:t>0</a:t>
            </a:r>
          </a:p>
        </p:txBody>
      </p:sp>
      <p:sp>
        <p:nvSpPr>
          <p:cNvPr id="22" name="21 CuadroTexto"/>
          <p:cNvSpPr txBox="1"/>
          <p:nvPr/>
        </p:nvSpPr>
        <p:spPr>
          <a:xfrm>
            <a:off x="5275384" y="3380557"/>
            <a:ext cx="287258" cy="338554"/>
          </a:xfrm>
          <a:prstGeom prst="rect">
            <a:avLst/>
          </a:prstGeom>
          <a:noFill/>
        </p:spPr>
        <p:txBody>
          <a:bodyPr wrap="none" rtlCol="0">
            <a:spAutoFit/>
          </a:bodyPr>
          <a:lstStyle/>
          <a:p>
            <a:r>
              <a:rPr lang="en-US" sz="1600" b="1" dirty="0">
                <a:solidFill>
                  <a:srgbClr val="FF0000"/>
                </a:solidFill>
              </a:rPr>
              <a:t>0</a:t>
            </a:r>
          </a:p>
        </p:txBody>
      </p:sp>
      <p:sp>
        <p:nvSpPr>
          <p:cNvPr id="24" name="23 CuadroTexto"/>
          <p:cNvSpPr txBox="1"/>
          <p:nvPr/>
        </p:nvSpPr>
        <p:spPr>
          <a:xfrm>
            <a:off x="1841130" y="2320938"/>
            <a:ext cx="287258" cy="338554"/>
          </a:xfrm>
          <a:prstGeom prst="rect">
            <a:avLst/>
          </a:prstGeom>
          <a:noFill/>
        </p:spPr>
        <p:txBody>
          <a:bodyPr wrap="none" rtlCol="0">
            <a:spAutoFit/>
          </a:bodyPr>
          <a:lstStyle/>
          <a:p>
            <a:r>
              <a:rPr lang="en-US" sz="1600" b="1" dirty="0">
                <a:solidFill>
                  <a:srgbClr val="FF0000"/>
                </a:solidFill>
              </a:rPr>
              <a:t>1</a:t>
            </a:r>
          </a:p>
        </p:txBody>
      </p:sp>
      <p:sp>
        <p:nvSpPr>
          <p:cNvPr id="25" name="24 CuadroTexto"/>
          <p:cNvSpPr txBox="1"/>
          <p:nvPr/>
        </p:nvSpPr>
        <p:spPr>
          <a:xfrm>
            <a:off x="7509364" y="2281313"/>
            <a:ext cx="287258" cy="338554"/>
          </a:xfrm>
          <a:prstGeom prst="rect">
            <a:avLst/>
          </a:prstGeom>
          <a:noFill/>
        </p:spPr>
        <p:txBody>
          <a:bodyPr wrap="none" rtlCol="0">
            <a:spAutoFit/>
          </a:bodyPr>
          <a:lstStyle/>
          <a:p>
            <a:r>
              <a:rPr lang="en-US" sz="1600" b="1" dirty="0">
                <a:solidFill>
                  <a:srgbClr val="FF0000"/>
                </a:solidFill>
              </a:rPr>
              <a:t>2</a:t>
            </a:r>
          </a:p>
        </p:txBody>
      </p:sp>
      <p:sp>
        <p:nvSpPr>
          <p:cNvPr id="26" name="25 CuadroTexto"/>
          <p:cNvSpPr txBox="1"/>
          <p:nvPr/>
        </p:nvSpPr>
        <p:spPr>
          <a:xfrm>
            <a:off x="7711002" y="2278965"/>
            <a:ext cx="287258" cy="338554"/>
          </a:xfrm>
          <a:prstGeom prst="rect">
            <a:avLst/>
          </a:prstGeom>
          <a:noFill/>
        </p:spPr>
        <p:txBody>
          <a:bodyPr wrap="none" rtlCol="0">
            <a:spAutoFit/>
          </a:bodyPr>
          <a:lstStyle/>
          <a:p>
            <a:r>
              <a:rPr lang="en-US" sz="1600" b="1" dirty="0">
                <a:solidFill>
                  <a:srgbClr val="FF0000"/>
                </a:solidFill>
              </a:rPr>
              <a:t>2</a:t>
            </a:r>
          </a:p>
        </p:txBody>
      </p:sp>
      <p:sp>
        <p:nvSpPr>
          <p:cNvPr id="27" name="26 CuadroTexto"/>
          <p:cNvSpPr txBox="1"/>
          <p:nvPr/>
        </p:nvSpPr>
        <p:spPr>
          <a:xfrm>
            <a:off x="7929056" y="2278965"/>
            <a:ext cx="287258" cy="338554"/>
          </a:xfrm>
          <a:prstGeom prst="rect">
            <a:avLst/>
          </a:prstGeom>
          <a:noFill/>
        </p:spPr>
        <p:txBody>
          <a:bodyPr wrap="none" rtlCol="0">
            <a:spAutoFit/>
          </a:bodyPr>
          <a:lstStyle/>
          <a:p>
            <a:r>
              <a:rPr lang="en-US" sz="1600" b="1" dirty="0">
                <a:solidFill>
                  <a:srgbClr val="FF0000"/>
                </a:solidFill>
              </a:rPr>
              <a:t>2</a:t>
            </a:r>
          </a:p>
        </p:txBody>
      </p:sp>
      <p:sp>
        <p:nvSpPr>
          <p:cNvPr id="28" name="27 CuadroTexto"/>
          <p:cNvSpPr txBox="1"/>
          <p:nvPr/>
        </p:nvSpPr>
        <p:spPr>
          <a:xfrm>
            <a:off x="4717365" y="1275239"/>
            <a:ext cx="332142" cy="338554"/>
          </a:xfrm>
          <a:prstGeom prst="rect">
            <a:avLst/>
          </a:prstGeom>
          <a:noFill/>
        </p:spPr>
        <p:txBody>
          <a:bodyPr wrap="none" rtlCol="0">
            <a:spAutoFit/>
          </a:bodyPr>
          <a:lstStyle/>
          <a:p>
            <a:r>
              <a:rPr lang="en-US" sz="1600" b="1" dirty="0">
                <a:solidFill>
                  <a:schemeClr val="bg1"/>
                </a:solidFill>
              </a:rPr>
              <a:t>C</a:t>
            </a:r>
          </a:p>
        </p:txBody>
      </p:sp>
      <p:sp>
        <p:nvSpPr>
          <p:cNvPr id="6" name="5 CuadroTexto"/>
          <p:cNvSpPr txBox="1"/>
          <p:nvPr/>
        </p:nvSpPr>
        <p:spPr>
          <a:xfrm>
            <a:off x="4398367" y="780756"/>
            <a:ext cx="970137" cy="584775"/>
          </a:xfrm>
          <a:prstGeom prst="rect">
            <a:avLst/>
          </a:prstGeom>
          <a:noFill/>
        </p:spPr>
        <p:txBody>
          <a:bodyPr wrap="none" rtlCol="0">
            <a:spAutoFit/>
          </a:bodyPr>
          <a:lstStyle/>
          <a:p>
            <a:r>
              <a:rPr lang="en-US" sz="1600" b="1" dirty="0">
                <a:latin typeface="Consolas" panose="020B0609020204030204" pitchFamily="49" charset="0"/>
              </a:rPr>
              <a:t>A C G T</a:t>
            </a:r>
          </a:p>
          <a:p>
            <a:r>
              <a:rPr lang="en-US" sz="1600" b="1" dirty="0">
                <a:latin typeface="Consolas" panose="020B0609020204030204" pitchFamily="49" charset="0"/>
              </a:rPr>
              <a:t>5 </a:t>
            </a:r>
            <a:r>
              <a:rPr lang="en-US" sz="1600" b="1" dirty="0">
                <a:solidFill>
                  <a:srgbClr val="FF0000"/>
                </a:solidFill>
                <a:latin typeface="Consolas" panose="020B0609020204030204" pitchFamily="49" charset="0"/>
              </a:rPr>
              <a:t>3</a:t>
            </a:r>
            <a:r>
              <a:rPr lang="en-US" sz="1600" b="1" dirty="0">
                <a:latin typeface="Consolas" panose="020B0609020204030204" pitchFamily="49" charset="0"/>
              </a:rPr>
              <a:t> 5 5</a:t>
            </a:r>
          </a:p>
        </p:txBody>
      </p:sp>
      <p:sp>
        <p:nvSpPr>
          <p:cNvPr id="7" name="6 Rectángulo"/>
          <p:cNvSpPr/>
          <p:nvPr/>
        </p:nvSpPr>
        <p:spPr>
          <a:xfrm>
            <a:off x="8853896" y="1078061"/>
            <a:ext cx="2920764" cy="2308324"/>
          </a:xfrm>
          <a:prstGeom prst="rect">
            <a:avLst/>
          </a:prstGeom>
        </p:spPr>
        <p:txBody>
          <a:bodyPr wrap="square">
            <a:spAutoFit/>
          </a:bodyPr>
          <a:lstStyle/>
          <a:p>
            <a:r>
              <a:rPr lang="en-US" dirty="0"/>
              <a:t>To reconstruct the other ancestral states implement a backtracking approach that goes from the root down to the leaves and assign symbols.</a:t>
            </a:r>
          </a:p>
          <a:p>
            <a:endParaRPr lang="en-US" dirty="0"/>
          </a:p>
          <a:p>
            <a:endParaRPr lang="en-US" dirty="0"/>
          </a:p>
        </p:txBody>
      </p:sp>
      <p:sp>
        <p:nvSpPr>
          <p:cNvPr id="9" name="8 Rectángulo"/>
          <p:cNvSpPr/>
          <p:nvPr/>
        </p:nvSpPr>
        <p:spPr>
          <a:xfrm>
            <a:off x="8931966" y="2967335"/>
            <a:ext cx="2842694" cy="1477328"/>
          </a:xfrm>
          <a:prstGeom prst="rect">
            <a:avLst/>
          </a:prstGeom>
        </p:spPr>
        <p:txBody>
          <a:bodyPr wrap="square">
            <a:spAutoFit/>
          </a:bodyPr>
          <a:lstStyle/>
          <a:p>
            <a:r>
              <a:rPr lang="en-US" dirty="0"/>
              <a:t>Red elements correspond to minima, but they don't necessarily correspond to an optimal assignment of ancestral symbols. </a:t>
            </a:r>
          </a:p>
        </p:txBody>
      </p:sp>
    </p:spTree>
    <p:extLst>
      <p:ext uri="{BB962C8B-B14F-4D97-AF65-F5344CB8AC3E}">
        <p14:creationId xmlns:p14="http://schemas.microsoft.com/office/powerpoint/2010/main" val="3637531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96112"/>
          </a:xfrm>
        </p:spPr>
        <p:txBody>
          <a:bodyPr/>
          <a:lstStyle/>
          <a:p>
            <a:r>
              <a:rPr lang="en-US" dirty="0"/>
              <a:t>Small Parsimony for Unrooted Trees</a:t>
            </a:r>
          </a:p>
        </p:txBody>
      </p:sp>
      <p:sp>
        <p:nvSpPr>
          <p:cNvPr id="22" name="2 Marcador de contenido"/>
          <p:cNvSpPr>
            <a:spLocks noGrp="1"/>
          </p:cNvSpPr>
          <p:nvPr>
            <p:ph idx="1"/>
          </p:nvPr>
        </p:nvSpPr>
        <p:spPr>
          <a:xfrm>
            <a:off x="232118" y="1210992"/>
            <a:ext cx="11332920" cy="3452448"/>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Small Parsimony in an Unrooted Tree Problem: </a:t>
            </a:r>
            <a:r>
              <a:rPr lang="en-US" sz="2800" i="1" dirty="0">
                <a:solidFill>
                  <a:schemeClr val="tx1"/>
                </a:solidFill>
              </a:rPr>
              <a:t>Find the most parsimonious labeling of the internal nodes of an unrooted tree.</a:t>
            </a:r>
          </a:p>
          <a:p>
            <a:pPr algn="just"/>
            <a:r>
              <a:rPr lang="en-US" sz="2800" b="1" dirty="0">
                <a:solidFill>
                  <a:schemeClr val="tx1"/>
                </a:solidFill>
              </a:rPr>
              <a:t>Input: </a:t>
            </a:r>
            <a:r>
              <a:rPr lang="en-US" sz="2800" dirty="0">
                <a:solidFill>
                  <a:schemeClr val="tx1"/>
                </a:solidFill>
              </a:rPr>
              <a:t>An unrooted binary tree with each leaf labeled by a string of length</a:t>
            </a:r>
            <a:r>
              <a:rPr lang="en-US" sz="2800" i="1" dirty="0">
                <a:solidFill>
                  <a:schemeClr val="tx1"/>
                </a:solidFill>
              </a:rPr>
              <a:t> m.</a:t>
            </a:r>
          </a:p>
          <a:p>
            <a:pPr algn="just"/>
            <a:r>
              <a:rPr lang="en-US" sz="2800" b="1" dirty="0">
                <a:solidFill>
                  <a:schemeClr val="tx1"/>
                </a:solidFill>
              </a:rPr>
              <a:t>Output: </a:t>
            </a:r>
            <a:r>
              <a:rPr lang="en-US" sz="2800" dirty="0">
                <a:solidFill>
                  <a:schemeClr val="tx1"/>
                </a:solidFill>
              </a:rPr>
              <a:t>A position of the root and a labeling of all other nodes of the tree by string of length </a:t>
            </a:r>
            <a:r>
              <a:rPr lang="en-US" sz="2800" i="1" dirty="0">
                <a:solidFill>
                  <a:schemeClr val="tx1"/>
                </a:solidFill>
              </a:rPr>
              <a:t>m</a:t>
            </a:r>
            <a:r>
              <a:rPr lang="en-US" sz="2800" dirty="0">
                <a:solidFill>
                  <a:schemeClr val="tx1"/>
                </a:solidFill>
              </a:rPr>
              <a:t> that minimizes the tree’s parsimony score.</a:t>
            </a:r>
          </a:p>
          <a:p>
            <a:pPr marL="0" indent="0" algn="just">
              <a:buNone/>
            </a:pPr>
            <a:endParaRPr lang="en-US" sz="2800" i="1" dirty="0">
              <a:solidFill>
                <a:schemeClr val="tx1"/>
              </a:solidFill>
            </a:endParaRPr>
          </a:p>
        </p:txBody>
      </p:sp>
      <p:sp>
        <p:nvSpPr>
          <p:cNvPr id="3" name="2 Rectángulo"/>
          <p:cNvSpPr/>
          <p:nvPr/>
        </p:nvSpPr>
        <p:spPr>
          <a:xfrm>
            <a:off x="248478" y="4936579"/>
            <a:ext cx="11390243" cy="1200329"/>
          </a:xfrm>
          <a:prstGeom prst="rect">
            <a:avLst/>
          </a:prstGeom>
        </p:spPr>
        <p:txBody>
          <a:bodyPr wrap="square">
            <a:spAutoFit/>
          </a:bodyPr>
          <a:lstStyle/>
          <a:p>
            <a:r>
              <a:rPr lang="en-US" sz="2400" dirty="0"/>
              <a:t>You can find the most parsimonious labeling of the internal nodes in an unrooted tree by placing a root on an arbitrary edge, solving the small parsimony problem for the resulting rooted tree, and then simply removing the root.</a:t>
            </a:r>
          </a:p>
        </p:txBody>
      </p:sp>
    </p:spTree>
    <p:extLst>
      <p:ext uri="{BB962C8B-B14F-4D97-AF65-F5344CB8AC3E}">
        <p14:creationId xmlns:p14="http://schemas.microsoft.com/office/powerpoint/2010/main" val="833928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Character-Based Tree Reconstruction</a:t>
            </a:r>
          </a:p>
          <a:p>
            <a:r>
              <a:rPr lang="en-US" dirty="0"/>
              <a:t>The Small Parsimony Problem</a:t>
            </a:r>
          </a:p>
          <a:p>
            <a:r>
              <a:rPr lang="en-US" b="1" dirty="0"/>
              <a:t>The Large Parsimony Problem</a:t>
            </a:r>
          </a:p>
          <a:p>
            <a:r>
              <a:rPr lang="en-US" dirty="0"/>
              <a:t>Tree Thinking</a:t>
            </a:r>
          </a:p>
          <a:p>
            <a:r>
              <a:rPr lang="en-US" dirty="0"/>
              <a:t>Evolutionary Tree Reconstruction in the Modern Era</a:t>
            </a:r>
          </a:p>
          <a:p>
            <a:endParaRPr lang="en-US" b="1" dirty="0"/>
          </a:p>
        </p:txBody>
      </p:sp>
    </p:spTree>
    <p:extLst>
      <p:ext uri="{BB962C8B-B14F-4D97-AF65-F5344CB8AC3E}">
        <p14:creationId xmlns:p14="http://schemas.microsoft.com/office/powerpoint/2010/main" val="49208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lvl="0">
              <a:spcBef>
                <a:spcPct val="20000"/>
              </a:spcBef>
            </a:pPr>
            <a:r>
              <a:rPr lang="en-US" sz="2800" dirty="0">
                <a:latin typeface="+mj-lt"/>
              </a:rPr>
              <a:t>1. </a:t>
            </a:r>
            <a:r>
              <a:rPr lang="en-US" sz="2800" dirty="0">
                <a:latin typeface="Century Gothic"/>
              </a:rPr>
              <a:t>Construct neighbor-joining matrix </a:t>
            </a:r>
            <a:r>
              <a:rPr lang="en-US" sz="2800" b="1" i="1" dirty="0">
                <a:solidFill>
                  <a:srgbClr val="C00000"/>
                </a:solidFill>
                <a:latin typeface="+mj-lt"/>
              </a:rPr>
              <a:t>D*</a:t>
            </a:r>
            <a:r>
              <a:rPr lang="en-US" sz="2800" dirty="0">
                <a:latin typeface="+mj-lt"/>
              </a:rPr>
              <a:t> from </a:t>
            </a:r>
            <a:r>
              <a:rPr lang="en-US" sz="2800" b="1" i="1" dirty="0">
                <a:latin typeface="+mj-lt"/>
              </a:rPr>
              <a:t>D</a:t>
            </a:r>
            <a:r>
              <a:rPr lang="en-US" sz="2800" i="1" dirty="0">
                <a:latin typeface="+mj-lt"/>
              </a:rPr>
              <a:t>.</a:t>
            </a:r>
          </a:p>
        </p:txBody>
      </p:sp>
      <p:graphicFrame>
        <p:nvGraphicFramePr>
          <p:cNvPr id="16" name="5 Marcador de contenido"/>
          <p:cNvGraphicFramePr>
            <a:graphicFrameLocks/>
          </p:cNvGraphicFramePr>
          <p:nvPr/>
        </p:nvGraphicFramePr>
        <p:xfrm>
          <a:off x="3411414" y="1594057"/>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-68</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-68</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-60</a:t>
                      </a:r>
                    </a:p>
                  </a:txBody>
                  <a:tcPr/>
                </a:tc>
                <a:tc>
                  <a:txBody>
                    <a:bodyPr/>
                    <a:lstStyle/>
                    <a:p>
                      <a:r>
                        <a:rPr lang="en-US" sz="2400" b="0" dirty="0">
                          <a:solidFill>
                            <a:schemeClr val="tx1"/>
                          </a:solidFill>
                        </a:rPr>
                        <a:t>-68</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2697338" y="2433088"/>
            <a:ext cx="622286" cy="523220"/>
          </a:xfrm>
          <a:prstGeom prst="rect">
            <a:avLst/>
          </a:prstGeom>
          <a:noFill/>
        </p:spPr>
        <p:txBody>
          <a:bodyPr wrap="none" rtlCol="0">
            <a:spAutoFit/>
          </a:bodyPr>
          <a:lstStyle/>
          <a:p>
            <a:r>
              <a:rPr lang="en-US" sz="2800" b="1" i="1" dirty="0"/>
              <a:t>D*</a:t>
            </a:r>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dirty="0"/>
                        <a:t>56</a:t>
                      </a:r>
                    </a:p>
                  </a:txBody>
                  <a:tcPr/>
                </a:tc>
                <a:extLst>
                  <a:ext uri="{0D108BD9-81ED-4DB2-BD59-A6C34878D82A}">
                    <a16:rowId xmlns:a16="http://schemas.microsoft.com/office/drawing/2014/main" val="10000"/>
                  </a:ext>
                </a:extLst>
              </a:tr>
              <a:tr h="399933">
                <a:tc>
                  <a:txBody>
                    <a:bodyPr/>
                    <a:lstStyle/>
                    <a:p>
                      <a:r>
                        <a:rPr lang="en-US" sz="2200" dirty="0"/>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Tree>
    <p:extLst>
      <p:ext uri="{BB962C8B-B14F-4D97-AF65-F5344CB8AC3E}">
        <p14:creationId xmlns:p14="http://schemas.microsoft.com/office/powerpoint/2010/main" val="1465906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11582400" cy="896112"/>
          </a:xfrm>
        </p:spPr>
        <p:txBody>
          <a:bodyPr/>
          <a:lstStyle/>
          <a:p>
            <a:r>
              <a:rPr lang="en-US" dirty="0"/>
              <a:t>Finding the Most Parsimonious Tree</a:t>
            </a:r>
          </a:p>
        </p:txBody>
      </p:sp>
      <p:sp>
        <p:nvSpPr>
          <p:cNvPr id="37" name="2 Marcador de contenido"/>
          <p:cNvSpPr txBox="1">
            <a:spLocks/>
          </p:cNvSpPr>
          <p:nvPr/>
        </p:nvSpPr>
        <p:spPr>
          <a:xfrm>
            <a:off x="4661278" y="1438017"/>
            <a:ext cx="3638659" cy="592183"/>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2800" b="1" dirty="0">
                <a:solidFill>
                  <a:schemeClr val="tx1"/>
                </a:solidFill>
              </a:rPr>
              <a:t>Parsimony score: 8</a:t>
            </a:r>
            <a:endParaRPr lang="en-US" sz="2800" b="1" i="1" dirty="0">
              <a:solidFill>
                <a:schemeClr val="tx1"/>
              </a:solidFill>
            </a:endParaRPr>
          </a:p>
          <a:p>
            <a:pPr marL="457200" indent="-457200" algn="just">
              <a:buFont typeface="+mj-lt"/>
              <a:buAutoNum type="arabicPeriod"/>
            </a:pPr>
            <a:endParaRPr lang="en-US" sz="2800" dirty="0">
              <a:solidFill>
                <a:schemeClr val="tx1"/>
              </a:solidFill>
            </a:endParaRPr>
          </a:p>
        </p:txBody>
      </p:sp>
      <p:pic>
        <p:nvPicPr>
          <p:cNvPr id="38" name="37 Imagen" descr="http://bioinformaticsalgorithms.com/images/Evolution/four_species_small_parsimony_unrooted_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586" y="2455862"/>
            <a:ext cx="9576708" cy="3210152"/>
          </a:xfrm>
          <a:prstGeom prst="rect">
            <a:avLst/>
          </a:prstGeom>
          <a:noFill/>
          <a:ln>
            <a:noFill/>
          </a:ln>
        </p:spPr>
      </p:pic>
      <p:pic>
        <p:nvPicPr>
          <p:cNvPr id="39" name="38 Imagen" descr="http://bioinformaticsalgorithms.com/images/Evolution/mammal_alignmen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9716" y="4481512"/>
            <a:ext cx="2799398" cy="1388609"/>
          </a:xfrm>
          <a:prstGeom prst="rect">
            <a:avLst/>
          </a:prstGeom>
          <a:noFill/>
          <a:ln>
            <a:noFill/>
          </a:ln>
        </p:spPr>
      </p:pic>
      <p:sp>
        <p:nvSpPr>
          <p:cNvPr id="3" name="2 Rectángulo"/>
          <p:cNvSpPr/>
          <p:nvPr/>
        </p:nvSpPr>
        <p:spPr>
          <a:xfrm>
            <a:off x="1420586" y="6059758"/>
            <a:ext cx="9576708" cy="646331"/>
          </a:xfrm>
          <a:prstGeom prst="rect">
            <a:avLst/>
          </a:prstGeom>
        </p:spPr>
        <p:txBody>
          <a:bodyPr wrap="square">
            <a:spAutoFit/>
          </a:bodyPr>
          <a:lstStyle/>
          <a:p>
            <a:r>
              <a:rPr lang="en-US" dirty="0"/>
              <a:t>Dynamic programming algorithm is able to reconstruct ancestral states in binary trees. But this algorithm assumes that the structure of the tree was given. </a:t>
            </a:r>
          </a:p>
        </p:txBody>
      </p:sp>
    </p:spTree>
    <p:extLst>
      <p:ext uri="{BB962C8B-B14F-4D97-AF65-F5344CB8AC3E}">
        <p14:creationId xmlns:p14="http://schemas.microsoft.com/office/powerpoint/2010/main" val="3779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http://bioinformaticsalgorithms.com/images/Evolution/four_species_small_parsimony_unrooted_2.png"/>
          <p:cNvPicPr/>
          <p:nvPr/>
        </p:nvPicPr>
        <p:blipFill>
          <a:blip r:embed="rId3">
            <a:extLst>
              <a:ext uri="{28A0092B-C50C-407E-A947-70E740481C1C}">
                <a14:useLocalDpi xmlns:a14="http://schemas.microsoft.com/office/drawing/2010/main" val="0"/>
              </a:ext>
            </a:extLst>
          </a:blip>
          <a:srcRect/>
          <a:stretch>
            <a:fillRect/>
          </a:stretch>
        </p:blipFill>
        <p:spPr bwMode="auto">
          <a:xfrm>
            <a:off x="1420586" y="2455861"/>
            <a:ext cx="9576708" cy="3283631"/>
          </a:xfrm>
          <a:prstGeom prst="rect">
            <a:avLst/>
          </a:prstGeom>
          <a:noFill/>
          <a:ln>
            <a:noFill/>
          </a:ln>
        </p:spPr>
      </p:pic>
      <p:sp>
        <p:nvSpPr>
          <p:cNvPr id="2" name="Title 1"/>
          <p:cNvSpPr>
            <a:spLocks noGrp="1"/>
          </p:cNvSpPr>
          <p:nvPr>
            <p:ph type="title"/>
          </p:nvPr>
        </p:nvSpPr>
        <p:spPr>
          <a:xfrm>
            <a:off x="285750" y="0"/>
            <a:ext cx="11582400" cy="896112"/>
          </a:xfrm>
        </p:spPr>
        <p:txBody>
          <a:bodyPr/>
          <a:lstStyle/>
          <a:p>
            <a:r>
              <a:rPr lang="en-US" dirty="0"/>
              <a:t>Finding the Most Parsimonious Tree</a:t>
            </a:r>
          </a:p>
        </p:txBody>
      </p:sp>
      <p:sp>
        <p:nvSpPr>
          <p:cNvPr id="37" name="2 Marcador de contenido"/>
          <p:cNvSpPr txBox="1">
            <a:spLocks/>
          </p:cNvSpPr>
          <p:nvPr/>
        </p:nvSpPr>
        <p:spPr>
          <a:xfrm>
            <a:off x="4661278" y="1438017"/>
            <a:ext cx="3638659" cy="592183"/>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2800" b="1" dirty="0">
                <a:solidFill>
                  <a:schemeClr val="tx1"/>
                </a:solidFill>
              </a:rPr>
              <a:t>Parsimony score: 11</a:t>
            </a:r>
            <a:endParaRPr lang="en-US" sz="2800" b="1" i="1" dirty="0">
              <a:solidFill>
                <a:schemeClr val="tx1"/>
              </a:solidFill>
            </a:endParaRPr>
          </a:p>
          <a:p>
            <a:pPr marL="457200" indent="-457200" algn="just">
              <a:buFont typeface="+mj-lt"/>
              <a:buAutoNum type="arabicPeriod"/>
            </a:pPr>
            <a:endParaRPr lang="en-US" sz="2800" dirty="0">
              <a:solidFill>
                <a:schemeClr val="tx1"/>
              </a:solidFill>
            </a:endParaRPr>
          </a:p>
        </p:txBody>
      </p:sp>
      <p:pic>
        <p:nvPicPr>
          <p:cNvPr id="39" name="38 Imagen" descr="http://bioinformaticsalgorithms.com/images/Evolution/mammal_alignmen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9716" y="4481512"/>
            <a:ext cx="2799398" cy="1388609"/>
          </a:xfrm>
          <a:prstGeom prst="rect">
            <a:avLst/>
          </a:prstGeom>
          <a:noFill/>
          <a:ln>
            <a:noFill/>
          </a:ln>
        </p:spPr>
      </p:pic>
    </p:spTree>
    <p:extLst>
      <p:ext uri="{BB962C8B-B14F-4D97-AF65-F5344CB8AC3E}">
        <p14:creationId xmlns:p14="http://schemas.microsoft.com/office/powerpoint/2010/main" val="4064162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descr="http://bioinformaticsalgorithms.com/images/Evolution/four_species_small_parsimony_unrooted_3.png"/>
          <p:cNvPicPr/>
          <p:nvPr/>
        </p:nvPicPr>
        <p:blipFill>
          <a:blip r:embed="rId3">
            <a:extLst>
              <a:ext uri="{28A0092B-C50C-407E-A947-70E740481C1C}">
                <a14:useLocalDpi xmlns:a14="http://schemas.microsoft.com/office/drawing/2010/main" val="0"/>
              </a:ext>
            </a:extLst>
          </a:blip>
          <a:srcRect/>
          <a:stretch>
            <a:fillRect/>
          </a:stretch>
        </p:blipFill>
        <p:spPr bwMode="auto">
          <a:xfrm>
            <a:off x="1420586" y="2461850"/>
            <a:ext cx="9576708" cy="3212329"/>
          </a:xfrm>
          <a:prstGeom prst="rect">
            <a:avLst/>
          </a:prstGeom>
          <a:noFill/>
          <a:ln>
            <a:noFill/>
          </a:ln>
        </p:spPr>
      </p:pic>
      <p:sp>
        <p:nvSpPr>
          <p:cNvPr id="2" name="Title 1"/>
          <p:cNvSpPr>
            <a:spLocks noGrp="1"/>
          </p:cNvSpPr>
          <p:nvPr>
            <p:ph type="title"/>
          </p:nvPr>
        </p:nvSpPr>
        <p:spPr>
          <a:xfrm>
            <a:off x="285750" y="0"/>
            <a:ext cx="11582400" cy="896112"/>
          </a:xfrm>
        </p:spPr>
        <p:txBody>
          <a:bodyPr/>
          <a:lstStyle/>
          <a:p>
            <a:r>
              <a:rPr lang="en-US" dirty="0"/>
              <a:t>Finding the Most Parsimonious Tree</a:t>
            </a:r>
          </a:p>
        </p:txBody>
      </p:sp>
      <p:sp>
        <p:nvSpPr>
          <p:cNvPr id="37" name="2 Marcador de contenido"/>
          <p:cNvSpPr txBox="1">
            <a:spLocks/>
          </p:cNvSpPr>
          <p:nvPr/>
        </p:nvSpPr>
        <p:spPr>
          <a:xfrm>
            <a:off x="4661278" y="1438017"/>
            <a:ext cx="3638659" cy="592183"/>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2800" b="1" dirty="0">
                <a:solidFill>
                  <a:schemeClr val="tx1"/>
                </a:solidFill>
              </a:rPr>
              <a:t>Parsimony score: 11</a:t>
            </a:r>
            <a:endParaRPr lang="en-US" sz="2800" b="1" i="1" dirty="0">
              <a:solidFill>
                <a:schemeClr val="tx1"/>
              </a:solidFill>
            </a:endParaRPr>
          </a:p>
          <a:p>
            <a:pPr marL="457200" indent="-457200" algn="just">
              <a:buFont typeface="+mj-lt"/>
              <a:buAutoNum type="arabicPeriod"/>
            </a:pPr>
            <a:endParaRPr lang="en-US" sz="2800" dirty="0">
              <a:solidFill>
                <a:schemeClr val="tx1"/>
              </a:solidFill>
            </a:endParaRPr>
          </a:p>
        </p:txBody>
      </p:sp>
      <p:pic>
        <p:nvPicPr>
          <p:cNvPr id="39" name="38 Imagen" descr="http://bioinformaticsalgorithms.com/images/Evolution/mammal_alignmen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9716" y="4481512"/>
            <a:ext cx="2799398" cy="1388609"/>
          </a:xfrm>
          <a:prstGeom prst="rect">
            <a:avLst/>
          </a:prstGeom>
          <a:noFill/>
          <a:ln>
            <a:noFill/>
          </a:ln>
        </p:spPr>
      </p:pic>
      <p:sp>
        <p:nvSpPr>
          <p:cNvPr id="3" name="2 Rectángulo"/>
          <p:cNvSpPr/>
          <p:nvPr/>
        </p:nvSpPr>
        <p:spPr>
          <a:xfrm>
            <a:off x="1043608" y="6107679"/>
            <a:ext cx="10505661" cy="646331"/>
          </a:xfrm>
          <a:prstGeom prst="rect">
            <a:avLst/>
          </a:prstGeom>
        </p:spPr>
        <p:txBody>
          <a:bodyPr wrap="square">
            <a:spAutoFit/>
          </a:bodyPr>
          <a:lstStyle/>
          <a:p>
            <a:r>
              <a:rPr lang="en-US" dirty="0"/>
              <a:t>When applying the algorithm for small parsimony, it is allowed an internal edge to have weight 0. Because if we were to compress this edge, then we would no longer have a binary tree.</a:t>
            </a:r>
          </a:p>
        </p:txBody>
      </p:sp>
    </p:spTree>
    <p:extLst>
      <p:ext uri="{BB962C8B-B14F-4D97-AF65-F5344CB8AC3E}">
        <p14:creationId xmlns:p14="http://schemas.microsoft.com/office/powerpoint/2010/main" val="359187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87239" y="1194663"/>
            <a:ext cx="11332920" cy="3442651"/>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Large Parsimony Problem: </a:t>
            </a:r>
            <a:r>
              <a:rPr lang="en-US" sz="2800" i="1" dirty="0">
                <a:solidFill>
                  <a:schemeClr val="tx1"/>
                </a:solidFill>
              </a:rPr>
              <a:t>Given a set of strings, find a tree (with leaves labeled by all these strings) having minimum parsimony score.</a:t>
            </a:r>
          </a:p>
          <a:p>
            <a:pPr algn="just"/>
            <a:r>
              <a:rPr lang="en-US" sz="2800" b="1" dirty="0">
                <a:solidFill>
                  <a:schemeClr val="tx1"/>
                </a:solidFill>
              </a:rPr>
              <a:t>Input: </a:t>
            </a:r>
            <a:r>
              <a:rPr lang="en-US" sz="2800" dirty="0">
                <a:solidFill>
                  <a:schemeClr val="tx1"/>
                </a:solidFill>
              </a:rPr>
              <a:t>A collection of strings of equal length</a:t>
            </a:r>
            <a:r>
              <a:rPr lang="en-US" sz="2800" i="1" dirty="0">
                <a:solidFill>
                  <a:schemeClr val="tx1"/>
                </a:solidFill>
              </a:rPr>
              <a:t>.</a:t>
            </a:r>
          </a:p>
          <a:p>
            <a:pPr algn="just"/>
            <a:r>
              <a:rPr lang="en-US" sz="2800" b="1" dirty="0">
                <a:solidFill>
                  <a:schemeClr val="tx1"/>
                </a:solidFill>
              </a:rPr>
              <a:t>Output: </a:t>
            </a:r>
            <a:r>
              <a:rPr lang="en-US" sz="2800" dirty="0">
                <a:solidFill>
                  <a:schemeClr val="tx1"/>
                </a:solidFill>
              </a:rPr>
              <a:t>An unrooted binary tree T minimizing the parsimony score among all possible unrooted binary  trees with leaves labeled by these strings. </a:t>
            </a:r>
          </a:p>
          <a:p>
            <a:pPr marL="0" indent="0" algn="just">
              <a:buNone/>
            </a:pPr>
            <a:endParaRPr lang="en-US" sz="2800" i="1" dirty="0">
              <a:solidFill>
                <a:schemeClr val="tx1"/>
              </a:solidFill>
            </a:endParaRPr>
          </a:p>
        </p:txBody>
      </p:sp>
      <p:sp>
        <p:nvSpPr>
          <p:cNvPr id="5" name="Title 1"/>
          <p:cNvSpPr>
            <a:spLocks noGrp="1"/>
          </p:cNvSpPr>
          <p:nvPr>
            <p:ph type="title"/>
          </p:nvPr>
        </p:nvSpPr>
        <p:spPr>
          <a:xfrm>
            <a:off x="285750" y="0"/>
            <a:ext cx="11582400" cy="896112"/>
          </a:xfrm>
        </p:spPr>
        <p:txBody>
          <a:bodyPr/>
          <a:lstStyle/>
          <a:p>
            <a:r>
              <a:rPr lang="en-US" dirty="0"/>
              <a:t>Finding the Most Parsimonious Tree</a:t>
            </a:r>
          </a:p>
        </p:txBody>
      </p:sp>
      <p:sp>
        <p:nvSpPr>
          <p:cNvPr id="4" name="3 CuadroTexto"/>
          <p:cNvSpPr txBox="1"/>
          <p:nvPr/>
        </p:nvSpPr>
        <p:spPr>
          <a:xfrm>
            <a:off x="3035401" y="5380799"/>
            <a:ext cx="6389891" cy="430887"/>
          </a:xfrm>
          <a:prstGeom prst="rect">
            <a:avLst/>
          </a:prstGeom>
          <a:solidFill>
            <a:schemeClr val="accent2">
              <a:lumMod val="20000"/>
              <a:lumOff val="80000"/>
            </a:schemeClr>
          </a:solidFill>
          <a:ln>
            <a:solidFill>
              <a:srgbClr val="C00000"/>
            </a:solidFill>
          </a:ln>
          <a:effectLst>
            <a:outerShdw blurRad="57785" dist="33020" dir="3180000" algn="ctr">
              <a:srgbClr val="000000">
                <a:alpha val="30000"/>
              </a:srgbClr>
            </a:outerShdw>
          </a:effectLst>
        </p:spPr>
        <p:txBody>
          <a:bodyPr wrap="none" rtlCol="0">
            <a:spAutoFit/>
          </a:bodyPr>
          <a:lstStyle/>
          <a:p>
            <a:r>
              <a:rPr lang="en-US" sz="2200" b="1" dirty="0">
                <a:solidFill>
                  <a:srgbClr val="C00000"/>
                </a:solidFill>
                <a:latin typeface="+mj-lt"/>
              </a:rPr>
              <a:t>Unfortunately, this problem is NP-Complete…</a:t>
            </a:r>
            <a:endParaRPr lang="en-US" sz="2200" b="1" dirty="0">
              <a:latin typeface="+mj-lt"/>
            </a:endParaRPr>
          </a:p>
        </p:txBody>
      </p:sp>
      <p:sp>
        <p:nvSpPr>
          <p:cNvPr id="2" name="1 Rectángulo"/>
          <p:cNvSpPr/>
          <p:nvPr/>
        </p:nvSpPr>
        <p:spPr>
          <a:xfrm>
            <a:off x="3218123" y="5898068"/>
            <a:ext cx="5907386" cy="400110"/>
          </a:xfrm>
          <a:prstGeom prst="rect">
            <a:avLst/>
          </a:prstGeom>
        </p:spPr>
        <p:txBody>
          <a:bodyPr wrap="none">
            <a:spAutoFit/>
          </a:bodyPr>
          <a:lstStyle/>
          <a:p>
            <a:r>
              <a:rPr lang="en-US" sz="2000" dirty="0"/>
              <a:t>So, let's design a greedy heuristic for this problem.</a:t>
            </a:r>
          </a:p>
        </p:txBody>
      </p:sp>
    </p:spTree>
    <p:extLst>
      <p:ext uri="{BB962C8B-B14F-4D97-AF65-F5344CB8AC3E}">
        <p14:creationId xmlns:p14="http://schemas.microsoft.com/office/powerpoint/2010/main" val="18268664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54581" y="1243650"/>
            <a:ext cx="11332920" cy="1475058"/>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Removing an </a:t>
            </a:r>
            <a:r>
              <a:rPr lang="en-US" sz="2800" b="1" dirty="0">
                <a:solidFill>
                  <a:schemeClr val="tx1"/>
                </a:solidFill>
              </a:rPr>
              <a:t>internal edge</a:t>
            </a:r>
            <a:r>
              <a:rPr lang="en-US" sz="2800" dirty="0">
                <a:solidFill>
                  <a:schemeClr val="tx1"/>
                </a:solidFill>
              </a:rPr>
              <a:t>, an edge connecting two internal nodes (along with the nodes), produces four disconnected subtrees (W, X, Y, Z). </a:t>
            </a:r>
          </a:p>
          <a:p>
            <a:pPr marL="0" indent="0" algn="just">
              <a:buNone/>
            </a:pPr>
            <a:endParaRPr lang="en-US" sz="2800" i="1" dirty="0">
              <a:solidFill>
                <a:schemeClr val="tx1"/>
              </a:solidFill>
            </a:endParaRPr>
          </a:p>
        </p:txBody>
      </p:sp>
      <p:sp>
        <p:nvSpPr>
          <p:cNvPr id="5" name="Title 1"/>
          <p:cNvSpPr>
            <a:spLocks noGrp="1"/>
          </p:cNvSpPr>
          <p:nvPr>
            <p:ph type="title"/>
          </p:nvPr>
        </p:nvSpPr>
        <p:spPr>
          <a:xfrm>
            <a:off x="285750" y="0"/>
            <a:ext cx="11582400" cy="896112"/>
          </a:xfrm>
        </p:spPr>
        <p:txBody>
          <a:bodyPr/>
          <a:lstStyle/>
          <a:p>
            <a:r>
              <a:rPr lang="en-US" sz="4800" dirty="0"/>
              <a:t>A Greedy Heuristic for Large Parsimony</a:t>
            </a:r>
          </a:p>
        </p:txBody>
      </p:sp>
      <p:pic>
        <p:nvPicPr>
          <p:cNvPr id="6" name="5 Imagen" descr="http://bioinformaticsalgorithms.com/images/Evolution/nearest_neighbor_interchange.png"/>
          <p:cNvPicPr/>
          <p:nvPr/>
        </p:nvPicPr>
        <p:blipFill rotWithShape="1">
          <a:blip r:embed="rId3">
            <a:extLst>
              <a:ext uri="{28A0092B-C50C-407E-A947-70E740481C1C}">
                <a14:useLocalDpi xmlns:a14="http://schemas.microsoft.com/office/drawing/2010/main" val="0"/>
              </a:ext>
            </a:extLst>
          </a:blip>
          <a:srcRect r="57058" b="57847"/>
          <a:stretch/>
        </p:blipFill>
        <p:spPr bwMode="auto">
          <a:xfrm>
            <a:off x="1836964" y="3147832"/>
            <a:ext cx="8033657" cy="2861082"/>
          </a:xfrm>
          <a:prstGeom prst="rect">
            <a:avLst/>
          </a:prstGeom>
          <a:noFill/>
          <a:ln>
            <a:noFill/>
          </a:ln>
        </p:spPr>
      </p:pic>
    </p:spTree>
    <p:extLst>
      <p:ext uri="{BB962C8B-B14F-4D97-AF65-F5344CB8AC3E}">
        <p14:creationId xmlns:p14="http://schemas.microsoft.com/office/powerpoint/2010/main" val="1681827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54581" y="1243650"/>
            <a:ext cx="11332920" cy="1475058"/>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Removing an </a:t>
            </a:r>
            <a:r>
              <a:rPr lang="en-US" sz="2800" b="1" dirty="0">
                <a:solidFill>
                  <a:schemeClr val="tx1"/>
                </a:solidFill>
              </a:rPr>
              <a:t>internal edge</a:t>
            </a:r>
            <a:r>
              <a:rPr lang="en-US" sz="2800" dirty="0">
                <a:solidFill>
                  <a:schemeClr val="tx1"/>
                </a:solidFill>
              </a:rPr>
              <a:t>, an edge connecting two internal nodes (along with the nodes), produces four disconnected subtrees (W, X, Y, Z). </a:t>
            </a:r>
          </a:p>
          <a:p>
            <a:pPr marL="0" indent="0" algn="just">
              <a:buNone/>
            </a:pPr>
            <a:endParaRPr lang="en-US" sz="2800" i="1" dirty="0">
              <a:solidFill>
                <a:schemeClr val="tx1"/>
              </a:solidFill>
            </a:endParaRPr>
          </a:p>
        </p:txBody>
      </p:sp>
      <p:sp>
        <p:nvSpPr>
          <p:cNvPr id="5" name="Title 1"/>
          <p:cNvSpPr>
            <a:spLocks noGrp="1"/>
          </p:cNvSpPr>
          <p:nvPr>
            <p:ph type="title"/>
          </p:nvPr>
        </p:nvSpPr>
        <p:spPr>
          <a:xfrm>
            <a:off x="285750" y="0"/>
            <a:ext cx="11582400" cy="896112"/>
          </a:xfrm>
        </p:spPr>
        <p:txBody>
          <a:bodyPr/>
          <a:lstStyle/>
          <a:p>
            <a:r>
              <a:rPr lang="en-US" sz="4800" dirty="0"/>
              <a:t>A Greedy Heuristic for Large Parsimony</a:t>
            </a:r>
          </a:p>
        </p:txBody>
      </p:sp>
      <p:pic>
        <p:nvPicPr>
          <p:cNvPr id="6" name="5 Imagen" descr="http://bioinformaticsalgorithms.com/images/Evolution/nearest_neighbor_interchange.png"/>
          <p:cNvPicPr/>
          <p:nvPr/>
        </p:nvPicPr>
        <p:blipFill rotWithShape="1">
          <a:blip r:embed="rId3">
            <a:extLst>
              <a:ext uri="{28A0092B-C50C-407E-A947-70E740481C1C}">
                <a14:useLocalDpi xmlns:a14="http://schemas.microsoft.com/office/drawing/2010/main" val="0"/>
              </a:ext>
            </a:extLst>
          </a:blip>
          <a:srcRect r="89090" b="57847"/>
          <a:stretch/>
        </p:blipFill>
        <p:spPr bwMode="auto">
          <a:xfrm>
            <a:off x="1836965" y="3147832"/>
            <a:ext cx="2041072" cy="2861082"/>
          </a:xfrm>
          <a:prstGeom prst="rect">
            <a:avLst/>
          </a:prstGeom>
          <a:noFill/>
          <a:ln>
            <a:noFill/>
          </a:ln>
        </p:spPr>
      </p:pic>
      <p:pic>
        <p:nvPicPr>
          <p:cNvPr id="8" name="7 Imagen" descr="http://bioinformaticsalgorithms.com/images/Evolution/nearest_neighbor_interchange.png"/>
          <p:cNvPicPr/>
          <p:nvPr/>
        </p:nvPicPr>
        <p:blipFill rotWithShape="1">
          <a:blip r:embed="rId3">
            <a:extLst>
              <a:ext uri="{28A0092B-C50C-407E-A947-70E740481C1C}">
                <a14:useLocalDpi xmlns:a14="http://schemas.microsoft.com/office/drawing/2010/main" val="0"/>
              </a:ext>
            </a:extLst>
          </a:blip>
          <a:srcRect l="32032" r="57058" b="57847"/>
          <a:stretch/>
        </p:blipFill>
        <p:spPr bwMode="auto">
          <a:xfrm>
            <a:off x="7829550" y="3147832"/>
            <a:ext cx="2041071" cy="2861082"/>
          </a:xfrm>
          <a:prstGeom prst="rect">
            <a:avLst/>
          </a:prstGeom>
          <a:noFill/>
          <a:ln>
            <a:noFill/>
          </a:ln>
        </p:spPr>
      </p:pic>
    </p:spTree>
    <p:extLst>
      <p:ext uri="{BB962C8B-B14F-4D97-AF65-F5344CB8AC3E}">
        <p14:creationId xmlns:p14="http://schemas.microsoft.com/office/powerpoint/2010/main" val="1468951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54581" y="1243650"/>
            <a:ext cx="11332920" cy="1009693"/>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dirty="0">
                <a:solidFill>
                  <a:schemeClr val="tx1"/>
                </a:solidFill>
              </a:rPr>
              <a:t>Rearranging these subtrees is called a </a:t>
            </a:r>
            <a:r>
              <a:rPr lang="en-US" sz="2800" b="1" dirty="0">
                <a:solidFill>
                  <a:schemeClr val="tx1"/>
                </a:solidFill>
              </a:rPr>
              <a:t>nearest neighbor interchange</a:t>
            </a:r>
            <a:r>
              <a:rPr lang="en-US" sz="2800" dirty="0">
                <a:solidFill>
                  <a:schemeClr val="tx1"/>
                </a:solidFill>
              </a:rPr>
              <a:t>.</a:t>
            </a:r>
          </a:p>
          <a:p>
            <a:pPr marL="0" indent="0" algn="just">
              <a:buNone/>
            </a:pPr>
            <a:endParaRPr lang="en-US" sz="2800" i="1" dirty="0">
              <a:solidFill>
                <a:schemeClr val="tx1"/>
              </a:solidFill>
            </a:endParaRPr>
          </a:p>
        </p:txBody>
      </p:sp>
      <p:sp>
        <p:nvSpPr>
          <p:cNvPr id="5" name="Title 1"/>
          <p:cNvSpPr>
            <a:spLocks noGrp="1"/>
          </p:cNvSpPr>
          <p:nvPr>
            <p:ph type="title"/>
          </p:nvPr>
        </p:nvSpPr>
        <p:spPr>
          <a:xfrm>
            <a:off x="285750" y="0"/>
            <a:ext cx="11582400" cy="896112"/>
          </a:xfrm>
        </p:spPr>
        <p:txBody>
          <a:bodyPr/>
          <a:lstStyle/>
          <a:p>
            <a:r>
              <a:rPr lang="en-US" sz="4800" dirty="0"/>
              <a:t>A Greedy Heuristic for Large Parsimony</a:t>
            </a:r>
          </a:p>
        </p:txBody>
      </p:sp>
      <p:pic>
        <p:nvPicPr>
          <p:cNvPr id="7" name="6 Imagen" descr="http://bioinformaticsalgorithms.com/images/Evolution/nearest_neighbor_interchange.png"/>
          <p:cNvPicPr/>
          <p:nvPr/>
        </p:nvPicPr>
        <p:blipFill>
          <a:blip r:embed="rId3">
            <a:extLst>
              <a:ext uri="{28A0092B-C50C-407E-A947-70E740481C1C}">
                <a14:useLocalDpi xmlns:a14="http://schemas.microsoft.com/office/drawing/2010/main" val="0"/>
              </a:ext>
            </a:extLst>
          </a:blip>
          <a:srcRect/>
          <a:stretch>
            <a:fillRect/>
          </a:stretch>
        </p:blipFill>
        <p:spPr bwMode="auto">
          <a:xfrm>
            <a:off x="2432958" y="2364060"/>
            <a:ext cx="7209064" cy="2795769"/>
          </a:xfrm>
          <a:prstGeom prst="rect">
            <a:avLst/>
          </a:prstGeom>
          <a:noFill/>
          <a:ln>
            <a:noFill/>
          </a:ln>
        </p:spPr>
      </p:pic>
      <p:sp>
        <p:nvSpPr>
          <p:cNvPr id="2" name="1 Rectángulo"/>
          <p:cNvSpPr/>
          <p:nvPr/>
        </p:nvSpPr>
        <p:spPr>
          <a:xfrm>
            <a:off x="61232" y="5103674"/>
            <a:ext cx="11952515" cy="1754326"/>
          </a:xfrm>
          <a:prstGeom prst="rect">
            <a:avLst/>
          </a:prstGeom>
        </p:spPr>
        <p:txBody>
          <a:bodyPr wrap="square">
            <a:spAutoFit/>
          </a:bodyPr>
          <a:lstStyle/>
          <a:p>
            <a:pPr algn="just"/>
            <a:r>
              <a:rPr lang="en-US" dirty="0">
                <a:latin typeface="+mj-lt"/>
              </a:rPr>
              <a:t>A nearest neighbor interchange on the internal edge (</a:t>
            </a:r>
            <a:r>
              <a:rPr lang="en-US" i="1" dirty="0" err="1">
                <a:latin typeface="+mj-lt"/>
              </a:rPr>
              <a:t>a</a:t>
            </a:r>
            <a:r>
              <a:rPr lang="en-US" dirty="0" err="1">
                <a:latin typeface="+mj-lt"/>
              </a:rPr>
              <a:t>,</a:t>
            </a:r>
            <a:r>
              <a:rPr lang="en-US" i="1" dirty="0" err="1">
                <a:latin typeface="+mj-lt"/>
              </a:rPr>
              <a:t>b</a:t>
            </a:r>
            <a:r>
              <a:rPr lang="en-US" dirty="0">
                <a:latin typeface="+mj-lt"/>
              </a:rPr>
              <a:t>), shown in black, results from rearranging the four colored subtrees </a:t>
            </a:r>
            <a:r>
              <a:rPr lang="en-US" i="1" dirty="0">
                <a:latin typeface="+mj-lt"/>
              </a:rPr>
              <a:t>W</a:t>
            </a:r>
            <a:r>
              <a:rPr lang="en-US" dirty="0">
                <a:latin typeface="+mj-lt"/>
              </a:rPr>
              <a:t>, </a:t>
            </a:r>
            <a:r>
              <a:rPr lang="en-US" i="1" dirty="0">
                <a:latin typeface="+mj-lt"/>
              </a:rPr>
              <a:t>X</a:t>
            </a:r>
            <a:r>
              <a:rPr lang="en-US" dirty="0">
                <a:latin typeface="+mj-lt"/>
              </a:rPr>
              <a:t>, </a:t>
            </a:r>
            <a:r>
              <a:rPr lang="en-US" i="1" dirty="0">
                <a:latin typeface="+mj-lt"/>
              </a:rPr>
              <a:t>Y</a:t>
            </a:r>
            <a:r>
              <a:rPr lang="en-US" dirty="0">
                <a:latin typeface="+mj-lt"/>
              </a:rPr>
              <a:t>, and </a:t>
            </a:r>
            <a:r>
              <a:rPr lang="en-US" i="1" dirty="0">
                <a:latin typeface="+mj-lt"/>
              </a:rPr>
              <a:t>Z</a:t>
            </a:r>
            <a:r>
              <a:rPr lang="en-US" dirty="0">
                <a:latin typeface="+mj-lt"/>
              </a:rPr>
              <a:t>, which are rooted at </a:t>
            </a:r>
            <a:r>
              <a:rPr lang="en-US" i="1" dirty="0">
                <a:latin typeface="+mj-lt"/>
              </a:rPr>
              <a:t>w</a:t>
            </a:r>
            <a:r>
              <a:rPr lang="en-US" dirty="0">
                <a:latin typeface="+mj-lt"/>
              </a:rPr>
              <a:t>, </a:t>
            </a:r>
            <a:r>
              <a:rPr lang="en-US" i="1" dirty="0">
                <a:latin typeface="+mj-lt"/>
              </a:rPr>
              <a:t>x</a:t>
            </a:r>
            <a:r>
              <a:rPr lang="en-US" dirty="0">
                <a:latin typeface="+mj-lt"/>
              </a:rPr>
              <a:t>, </a:t>
            </a:r>
            <a:r>
              <a:rPr lang="en-US" i="1" dirty="0">
                <a:latin typeface="+mj-lt"/>
              </a:rPr>
              <a:t>y</a:t>
            </a:r>
            <a:r>
              <a:rPr lang="en-US" dirty="0">
                <a:latin typeface="+mj-lt"/>
              </a:rPr>
              <a:t>, and </a:t>
            </a:r>
            <a:r>
              <a:rPr lang="en-US" i="1" dirty="0">
                <a:latin typeface="+mj-lt"/>
              </a:rPr>
              <a:t>z</a:t>
            </a:r>
            <a:r>
              <a:rPr lang="en-US" dirty="0">
                <a:latin typeface="+mj-lt"/>
              </a:rPr>
              <a:t>, respectively. The nearest neighbor interchange operation removes one edge connected to </a:t>
            </a:r>
            <a:r>
              <a:rPr lang="en-US" i="1" dirty="0">
                <a:latin typeface="+mj-lt"/>
              </a:rPr>
              <a:t>a</a:t>
            </a:r>
            <a:r>
              <a:rPr lang="en-US" dirty="0">
                <a:latin typeface="+mj-lt"/>
              </a:rPr>
              <a:t> and another edge connected to </a:t>
            </a:r>
            <a:r>
              <a:rPr lang="en-US" i="1" dirty="0">
                <a:latin typeface="+mj-lt"/>
              </a:rPr>
              <a:t>b</a:t>
            </a:r>
            <a:r>
              <a:rPr lang="en-US" dirty="0">
                <a:latin typeface="+mj-lt"/>
              </a:rPr>
              <a:t>, then replaces these edges with two new edges. The three possible tree structures resulting from nearest neighbor interchanges on (</a:t>
            </a:r>
            <a:r>
              <a:rPr lang="en-US" i="1" dirty="0">
                <a:latin typeface="+mj-lt"/>
              </a:rPr>
              <a:t>a</a:t>
            </a:r>
            <a:r>
              <a:rPr lang="en-US" dirty="0">
                <a:latin typeface="+mj-lt"/>
              </a:rPr>
              <a:t>, </a:t>
            </a:r>
            <a:r>
              <a:rPr lang="en-US" i="1" dirty="0">
                <a:latin typeface="+mj-lt"/>
              </a:rPr>
              <a:t>b</a:t>
            </a:r>
            <a:r>
              <a:rPr lang="en-US" dirty="0">
                <a:latin typeface="+mj-lt"/>
              </a:rPr>
              <a:t>) can be represented as </a:t>
            </a:r>
            <a:r>
              <a:rPr lang="en-US" i="1" dirty="0">
                <a:latin typeface="+mj-lt"/>
              </a:rPr>
              <a:t>WX</a:t>
            </a:r>
            <a:r>
              <a:rPr lang="en-US" dirty="0">
                <a:latin typeface="+mj-lt"/>
              </a:rPr>
              <a:t>|</a:t>
            </a:r>
            <a:r>
              <a:rPr lang="en-US" i="1" dirty="0">
                <a:latin typeface="+mj-lt"/>
              </a:rPr>
              <a:t>YZ</a:t>
            </a:r>
            <a:r>
              <a:rPr lang="en-US" dirty="0">
                <a:latin typeface="+mj-lt"/>
              </a:rPr>
              <a:t> (top left), </a:t>
            </a:r>
            <a:r>
              <a:rPr lang="en-US" i="1" dirty="0">
                <a:latin typeface="+mj-lt"/>
              </a:rPr>
              <a:t>WY</a:t>
            </a:r>
            <a:r>
              <a:rPr lang="en-US" dirty="0">
                <a:latin typeface="+mj-lt"/>
              </a:rPr>
              <a:t>|</a:t>
            </a:r>
            <a:r>
              <a:rPr lang="en-US" i="1" dirty="0">
                <a:latin typeface="+mj-lt"/>
              </a:rPr>
              <a:t>XZ</a:t>
            </a:r>
            <a:r>
              <a:rPr lang="en-US" dirty="0">
                <a:latin typeface="+mj-lt"/>
              </a:rPr>
              <a:t> (top right), and </a:t>
            </a:r>
            <a:r>
              <a:rPr lang="en-US" i="1" dirty="0">
                <a:latin typeface="+mj-lt"/>
              </a:rPr>
              <a:t>WZ</a:t>
            </a:r>
            <a:r>
              <a:rPr lang="en-US" dirty="0">
                <a:latin typeface="+mj-lt"/>
              </a:rPr>
              <a:t>|</a:t>
            </a:r>
            <a:r>
              <a:rPr lang="en-US" i="1" dirty="0">
                <a:latin typeface="+mj-lt"/>
              </a:rPr>
              <a:t>XY</a:t>
            </a:r>
            <a:r>
              <a:rPr lang="en-US" dirty="0">
                <a:latin typeface="+mj-lt"/>
              </a:rPr>
              <a:t> (bottom).</a:t>
            </a:r>
          </a:p>
        </p:txBody>
      </p:sp>
    </p:spTree>
    <p:extLst>
      <p:ext uri="{BB962C8B-B14F-4D97-AF65-F5344CB8AC3E}">
        <p14:creationId xmlns:p14="http://schemas.microsoft.com/office/powerpoint/2010/main" val="1163402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87239" y="1194664"/>
            <a:ext cx="11332920" cy="2536416"/>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sz="2800" b="1" dirty="0">
                <a:solidFill>
                  <a:schemeClr val="tx1"/>
                </a:solidFill>
              </a:rPr>
              <a:t>Nearest Neighbors of a Tree Problem: </a:t>
            </a:r>
            <a:r>
              <a:rPr lang="en-US" sz="2800" i="1" dirty="0">
                <a:solidFill>
                  <a:schemeClr val="tx1"/>
                </a:solidFill>
              </a:rPr>
              <a:t>Given an internal edge in an unrooted binary tree, generate the tree’s nearest neighbors .</a:t>
            </a:r>
          </a:p>
          <a:p>
            <a:pPr algn="just"/>
            <a:r>
              <a:rPr lang="en-US" sz="2800" b="1" dirty="0">
                <a:solidFill>
                  <a:schemeClr val="tx1"/>
                </a:solidFill>
              </a:rPr>
              <a:t>Input: </a:t>
            </a:r>
            <a:r>
              <a:rPr lang="en-US" sz="2800" dirty="0">
                <a:solidFill>
                  <a:schemeClr val="tx1"/>
                </a:solidFill>
              </a:rPr>
              <a:t>An internal edge in an unrooted binary tree</a:t>
            </a:r>
            <a:r>
              <a:rPr lang="en-US" sz="2800" i="1" dirty="0">
                <a:solidFill>
                  <a:schemeClr val="tx1"/>
                </a:solidFill>
              </a:rPr>
              <a:t>.</a:t>
            </a:r>
          </a:p>
          <a:p>
            <a:pPr algn="just"/>
            <a:r>
              <a:rPr lang="en-US" sz="2800" b="1" dirty="0">
                <a:solidFill>
                  <a:schemeClr val="tx1"/>
                </a:solidFill>
              </a:rPr>
              <a:t>Output: </a:t>
            </a:r>
            <a:r>
              <a:rPr lang="en-US" sz="2800" dirty="0">
                <a:solidFill>
                  <a:schemeClr val="tx1"/>
                </a:solidFill>
              </a:rPr>
              <a:t>The two nearest neighbors of this tree (with respect to the given internal edge). </a:t>
            </a:r>
          </a:p>
          <a:p>
            <a:pPr marL="0" indent="0" algn="just">
              <a:buNone/>
            </a:pPr>
            <a:endParaRPr lang="en-US" sz="2800" i="1" dirty="0">
              <a:solidFill>
                <a:schemeClr val="tx1"/>
              </a:solidFill>
            </a:endParaRPr>
          </a:p>
        </p:txBody>
      </p:sp>
      <p:sp>
        <p:nvSpPr>
          <p:cNvPr id="4" name="Title 1"/>
          <p:cNvSpPr>
            <a:spLocks noGrp="1"/>
          </p:cNvSpPr>
          <p:nvPr>
            <p:ph type="title"/>
          </p:nvPr>
        </p:nvSpPr>
        <p:spPr>
          <a:xfrm>
            <a:off x="285750" y="0"/>
            <a:ext cx="11582400" cy="896112"/>
          </a:xfrm>
        </p:spPr>
        <p:txBody>
          <a:bodyPr/>
          <a:lstStyle/>
          <a:p>
            <a:r>
              <a:rPr lang="en-US" sz="4800" dirty="0"/>
              <a:t>A Greedy Heuristic for Large Parsimony</a:t>
            </a:r>
          </a:p>
        </p:txBody>
      </p:sp>
    </p:spTree>
    <p:extLst>
      <p:ext uri="{BB962C8B-B14F-4D97-AF65-F5344CB8AC3E}">
        <p14:creationId xmlns:p14="http://schemas.microsoft.com/office/powerpoint/2010/main" val="365619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 Marcador de contenido"/>
          <p:cNvSpPr>
            <a:spLocks noGrp="1"/>
          </p:cNvSpPr>
          <p:nvPr>
            <p:ph idx="1"/>
          </p:nvPr>
        </p:nvSpPr>
        <p:spPr>
          <a:xfrm>
            <a:off x="387239" y="1194664"/>
            <a:ext cx="11332920" cy="4855072"/>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lgn="just">
              <a:buNone/>
            </a:pPr>
            <a:r>
              <a:rPr lang="en-US" b="1" dirty="0">
                <a:solidFill>
                  <a:schemeClr val="tx1"/>
                </a:solidFill>
              </a:rPr>
              <a:t>Nearest Neighbors Interchange Heuristic:</a:t>
            </a:r>
          </a:p>
          <a:p>
            <a:pPr marL="514350" indent="-514350" algn="just">
              <a:buAutoNum type="arabicPeriod"/>
            </a:pPr>
            <a:r>
              <a:rPr lang="en-US" dirty="0">
                <a:solidFill>
                  <a:schemeClr val="tx1"/>
                </a:solidFill>
              </a:rPr>
              <a:t>Set current tree equal to arbitrary unrooted binary tree structure.</a:t>
            </a:r>
          </a:p>
          <a:p>
            <a:pPr marL="514350" indent="-514350" algn="just">
              <a:buAutoNum type="arabicPeriod"/>
            </a:pPr>
            <a:endParaRPr lang="en-US" dirty="0">
              <a:solidFill>
                <a:schemeClr val="tx1"/>
              </a:solidFill>
            </a:endParaRPr>
          </a:p>
          <a:p>
            <a:pPr marL="514350" indent="-514350" algn="just">
              <a:buAutoNum type="arabicPeriod"/>
            </a:pPr>
            <a:r>
              <a:rPr lang="en-US" dirty="0">
                <a:solidFill>
                  <a:schemeClr val="tx1"/>
                </a:solidFill>
              </a:rPr>
              <a:t>Go through all internal edges and perform all possible nearest neighbor interchange.</a:t>
            </a:r>
          </a:p>
          <a:p>
            <a:pPr marL="514350" indent="-514350" algn="just">
              <a:buAutoNum type="arabicPeriod"/>
            </a:pPr>
            <a:endParaRPr lang="en-US" dirty="0">
              <a:solidFill>
                <a:schemeClr val="tx1"/>
              </a:solidFill>
            </a:endParaRPr>
          </a:p>
          <a:p>
            <a:pPr marL="514350" indent="-514350" algn="just">
              <a:buAutoNum type="arabicPeriod"/>
            </a:pPr>
            <a:r>
              <a:rPr lang="en-US" dirty="0">
                <a:solidFill>
                  <a:schemeClr val="tx1"/>
                </a:solidFill>
              </a:rPr>
              <a:t>Solve Small  Parsimony Problem on each tree.</a:t>
            </a:r>
          </a:p>
          <a:p>
            <a:pPr marL="514350" indent="-514350" algn="just">
              <a:buAutoNum type="arabicPeriod"/>
            </a:pPr>
            <a:endParaRPr lang="en-US" dirty="0">
              <a:solidFill>
                <a:schemeClr val="tx1"/>
              </a:solidFill>
            </a:endParaRPr>
          </a:p>
          <a:p>
            <a:pPr marL="514350" indent="-514350" algn="just">
              <a:buAutoNum type="arabicPeriod"/>
            </a:pPr>
            <a:r>
              <a:rPr lang="en-US" dirty="0">
                <a:solidFill>
                  <a:schemeClr val="tx1"/>
                </a:solidFill>
              </a:rPr>
              <a:t>If any tree has parsimony score improving over optimal tree, set it equal to the current tree.</a:t>
            </a:r>
          </a:p>
          <a:p>
            <a:pPr marL="0" indent="0" algn="just">
              <a:buNone/>
            </a:pPr>
            <a:r>
              <a:rPr lang="en-US" dirty="0">
                <a:solidFill>
                  <a:schemeClr val="tx1"/>
                </a:solidFill>
              </a:rPr>
              <a:t>      Otherwise, return the current tree.</a:t>
            </a:r>
          </a:p>
          <a:p>
            <a:pPr marL="514350" indent="-514350" algn="just">
              <a:buAutoNum type="arabicPeriod"/>
            </a:pPr>
            <a:endParaRPr lang="en-US" dirty="0">
              <a:solidFill>
                <a:schemeClr val="tx1"/>
              </a:solidFill>
            </a:endParaRPr>
          </a:p>
          <a:p>
            <a:pPr marL="514350" indent="-514350" algn="just">
              <a:buAutoNum type="arabicPeriod"/>
            </a:pPr>
            <a:endParaRPr lang="en-US" dirty="0">
              <a:solidFill>
                <a:schemeClr val="tx1"/>
              </a:solidFill>
            </a:endParaRPr>
          </a:p>
          <a:p>
            <a:pPr marL="0" indent="0" algn="just">
              <a:buNone/>
            </a:pPr>
            <a:endParaRPr lang="en-US" dirty="0">
              <a:solidFill>
                <a:schemeClr val="tx1"/>
              </a:solidFill>
            </a:endParaRPr>
          </a:p>
        </p:txBody>
      </p:sp>
      <p:sp>
        <p:nvSpPr>
          <p:cNvPr id="4" name="Title 1"/>
          <p:cNvSpPr>
            <a:spLocks noGrp="1"/>
          </p:cNvSpPr>
          <p:nvPr>
            <p:ph type="title"/>
          </p:nvPr>
        </p:nvSpPr>
        <p:spPr>
          <a:xfrm>
            <a:off x="285750" y="0"/>
            <a:ext cx="11582400" cy="896112"/>
          </a:xfrm>
        </p:spPr>
        <p:txBody>
          <a:bodyPr/>
          <a:lstStyle/>
          <a:p>
            <a:r>
              <a:rPr lang="en-US" sz="4800" dirty="0"/>
              <a:t>A Greedy Heuristic for Large Parsimony</a:t>
            </a:r>
          </a:p>
        </p:txBody>
      </p:sp>
      <p:sp>
        <p:nvSpPr>
          <p:cNvPr id="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68</a:t>
            </a:fld>
            <a:endParaRPr lang="ca-ES" dirty="0"/>
          </a:p>
        </p:txBody>
      </p:sp>
    </p:spTree>
    <p:extLst>
      <p:ext uri="{BB962C8B-B14F-4D97-AF65-F5344CB8AC3E}">
        <p14:creationId xmlns:p14="http://schemas.microsoft.com/office/powerpoint/2010/main" val="3890615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Character-Based Tree Reconstruction</a:t>
            </a:r>
          </a:p>
          <a:p>
            <a:r>
              <a:rPr lang="en-US" dirty="0"/>
              <a:t>The Small Parsimony Problem</a:t>
            </a:r>
          </a:p>
          <a:p>
            <a:r>
              <a:rPr lang="en-US" dirty="0"/>
              <a:t>The Large Parsimony Problem</a:t>
            </a:r>
          </a:p>
          <a:p>
            <a:r>
              <a:rPr lang="en-US" b="1" dirty="0"/>
              <a:t>Tree Thinking</a:t>
            </a:r>
          </a:p>
          <a:p>
            <a:r>
              <a:rPr lang="en-US" dirty="0"/>
              <a:t>Evolutionary Tree Reconstruction in the Modern Era</a:t>
            </a:r>
          </a:p>
          <a:p>
            <a:endParaRPr lang="en-US" b="1" dirty="0"/>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69</a:t>
            </a:fld>
            <a:endParaRPr lang="ca-ES" dirty="0"/>
          </a:p>
        </p:txBody>
      </p:sp>
    </p:spTree>
    <p:extLst>
      <p:ext uri="{BB962C8B-B14F-4D97-AF65-F5344CB8AC3E}">
        <p14:creationId xmlns:p14="http://schemas.microsoft.com/office/powerpoint/2010/main" val="13382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2. Find a minimum element </a:t>
            </a:r>
            <a:r>
              <a:rPr lang="en-US" sz="2800" b="1" i="1" dirty="0">
                <a:solidFill>
                  <a:srgbClr val="C00000"/>
                </a:solidFill>
                <a:latin typeface="+mj-lt"/>
              </a:rPr>
              <a:t>D*</a:t>
            </a:r>
            <a:r>
              <a:rPr lang="en-US" sz="2800" b="1" i="1" baseline="-25000" dirty="0" err="1">
                <a:solidFill>
                  <a:srgbClr val="C00000"/>
                </a:solidFill>
                <a:latin typeface="+mj-lt"/>
              </a:rPr>
              <a:t>ij</a:t>
            </a:r>
            <a:r>
              <a:rPr lang="en-US" sz="2800" dirty="0">
                <a:latin typeface="+mj-lt"/>
              </a:rPr>
              <a:t> of </a:t>
            </a:r>
            <a:r>
              <a:rPr lang="en-US" sz="2800" b="1" i="1" dirty="0">
                <a:latin typeface="+mj-lt"/>
              </a:rPr>
              <a:t>D*</a:t>
            </a:r>
            <a:r>
              <a:rPr lang="en-US" sz="2800" i="1" dirty="0">
                <a:latin typeface="+mj-lt"/>
              </a:rPr>
              <a:t>.</a:t>
            </a:r>
          </a:p>
        </p:txBody>
      </p:sp>
      <p:graphicFrame>
        <p:nvGraphicFramePr>
          <p:cNvPr id="16" name="5 Marcador de contenido"/>
          <p:cNvGraphicFramePr>
            <a:graphicFrameLocks/>
          </p:cNvGraphicFramePr>
          <p:nvPr/>
        </p:nvGraphicFramePr>
        <p:xfrm>
          <a:off x="3411414" y="1594057"/>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b="1" dirty="0">
                          <a:solidFill>
                            <a:srgbClr val="C00000"/>
                          </a:solidFill>
                        </a:rPr>
                        <a:t>-68</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-68</a:t>
                      </a:r>
                    </a:p>
                  </a:txBody>
                  <a:tcPr/>
                </a:tc>
                <a:tc>
                  <a:txBody>
                    <a:bodyPr/>
                    <a:lstStyle/>
                    <a:p>
                      <a:r>
                        <a:rPr lang="en-US" sz="2400" dirty="0"/>
                        <a:t>0</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0</a:t>
                      </a:r>
                    </a:p>
                  </a:txBody>
                  <a:tcPr/>
                </a:tc>
                <a:tc>
                  <a:txBody>
                    <a:bodyPr/>
                    <a:lstStyle/>
                    <a:p>
                      <a:r>
                        <a:rPr lang="en-US" sz="2400" b="1" dirty="0">
                          <a:solidFill>
                            <a:srgbClr val="C00000"/>
                          </a:solidFill>
                        </a:rPr>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-60</a:t>
                      </a:r>
                    </a:p>
                  </a:txBody>
                  <a:tcPr/>
                </a:tc>
                <a:tc>
                  <a:txBody>
                    <a:bodyPr/>
                    <a:lstStyle/>
                    <a:p>
                      <a:r>
                        <a:rPr lang="en-US" sz="2400" dirty="0"/>
                        <a:t>-60</a:t>
                      </a:r>
                    </a:p>
                  </a:txBody>
                  <a:tcPr/>
                </a:tc>
                <a:tc>
                  <a:txBody>
                    <a:bodyPr/>
                    <a:lstStyle/>
                    <a:p>
                      <a:r>
                        <a:rPr lang="en-US" sz="2400" b="1" dirty="0">
                          <a:solidFill>
                            <a:srgbClr val="C00000"/>
                          </a:solidFill>
                        </a:rPr>
                        <a:t>-68</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2697338" y="2433088"/>
            <a:ext cx="622286" cy="523220"/>
          </a:xfrm>
          <a:prstGeom prst="rect">
            <a:avLst/>
          </a:prstGeom>
          <a:noFill/>
        </p:spPr>
        <p:txBody>
          <a:bodyPr wrap="none" rtlCol="0">
            <a:spAutoFit/>
          </a:bodyPr>
          <a:lstStyle/>
          <a:p>
            <a:r>
              <a:rPr lang="en-US" sz="2800" b="1" i="1" dirty="0"/>
              <a:t>D*</a:t>
            </a:r>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dirty="0"/>
                        <a:t>56</a:t>
                      </a:r>
                    </a:p>
                  </a:txBody>
                  <a:tcPr/>
                </a:tc>
                <a:extLst>
                  <a:ext uri="{0D108BD9-81ED-4DB2-BD59-A6C34878D82A}">
                    <a16:rowId xmlns:a16="http://schemas.microsoft.com/office/drawing/2014/main" val="10000"/>
                  </a:ext>
                </a:extLst>
              </a:tr>
              <a:tr h="399933">
                <a:tc>
                  <a:txBody>
                    <a:bodyPr/>
                    <a:lstStyle/>
                    <a:p>
                      <a:r>
                        <a:rPr lang="en-US" sz="2200" dirty="0"/>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Tree>
    <p:extLst>
      <p:ext uri="{BB962C8B-B14F-4D97-AF65-F5344CB8AC3E}">
        <p14:creationId xmlns:p14="http://schemas.microsoft.com/office/powerpoint/2010/main" val="42337178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0" y="0"/>
            <a:ext cx="12267446" cy="8157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p:txBody>
          <a:bodyPr/>
          <a:lstStyle/>
          <a:p>
            <a:r>
              <a:rPr lang="en-US" dirty="0"/>
              <a:t>Two (related) meanings of trees</a:t>
            </a:r>
          </a:p>
        </p:txBody>
      </p:sp>
      <p:sp>
        <p:nvSpPr>
          <p:cNvPr id="3" name="2 Marcador de contenido"/>
          <p:cNvSpPr>
            <a:spLocks noGrp="1"/>
          </p:cNvSpPr>
          <p:nvPr>
            <p:ph idx="1"/>
          </p:nvPr>
        </p:nvSpPr>
        <p:spPr/>
        <p:txBody>
          <a:bodyPr/>
          <a:lstStyle/>
          <a:p>
            <a:r>
              <a:rPr lang="en-US" dirty="0"/>
              <a:t>Groupings of similarity/ classification</a:t>
            </a:r>
          </a:p>
          <a:p>
            <a:r>
              <a:rPr lang="en-US" dirty="0"/>
              <a:t>Ancestry relationships</a:t>
            </a:r>
          </a:p>
          <a:p>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654"/>
          <a:stretch/>
        </p:blipFill>
        <p:spPr bwMode="auto">
          <a:xfrm>
            <a:off x="1223890" y="2700475"/>
            <a:ext cx="9376117" cy="370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7667356" y="6383910"/>
            <a:ext cx="2146742" cy="369332"/>
          </a:xfrm>
          <a:prstGeom prst="rect">
            <a:avLst/>
          </a:prstGeom>
        </p:spPr>
        <p:txBody>
          <a:bodyPr wrap="none">
            <a:spAutoFit/>
          </a:bodyPr>
          <a:lstStyle/>
          <a:p>
            <a:r>
              <a:rPr lang="en-US" dirty="0"/>
              <a:t>Queen Elizabeth II </a:t>
            </a:r>
          </a:p>
        </p:txBody>
      </p:sp>
      <p:sp>
        <p:nvSpPr>
          <p:cNvPr id="5" name="4 Rectángulo"/>
          <p:cNvSpPr/>
          <p:nvPr/>
        </p:nvSpPr>
        <p:spPr>
          <a:xfrm>
            <a:off x="9814098" y="4496413"/>
            <a:ext cx="2181175" cy="369332"/>
          </a:xfrm>
          <a:prstGeom prst="rect">
            <a:avLst/>
          </a:prstGeom>
        </p:spPr>
        <p:txBody>
          <a:bodyPr wrap="none">
            <a:spAutoFit/>
          </a:bodyPr>
          <a:lstStyle/>
          <a:p>
            <a:r>
              <a:rPr lang="en-US" dirty="0"/>
              <a:t>William and  Harry</a:t>
            </a:r>
          </a:p>
        </p:txBody>
      </p:sp>
      <p:sp>
        <p:nvSpPr>
          <p:cNvPr id="6" name="5 Rectángulo"/>
          <p:cNvSpPr/>
          <p:nvPr/>
        </p:nvSpPr>
        <p:spPr>
          <a:xfrm>
            <a:off x="9812297" y="4946525"/>
            <a:ext cx="2337499" cy="369332"/>
          </a:xfrm>
          <a:prstGeom prst="rect">
            <a:avLst/>
          </a:prstGeom>
        </p:spPr>
        <p:txBody>
          <a:bodyPr wrap="none">
            <a:spAutoFit/>
          </a:bodyPr>
          <a:lstStyle/>
          <a:p>
            <a:r>
              <a:rPr lang="en-US" dirty="0"/>
              <a:t>Eugenie and Beatrice</a:t>
            </a:r>
          </a:p>
        </p:txBody>
      </p:sp>
      <p:sp>
        <p:nvSpPr>
          <p:cNvPr id="7" name="6 Rectángulo"/>
          <p:cNvSpPr/>
          <p:nvPr/>
        </p:nvSpPr>
        <p:spPr>
          <a:xfrm>
            <a:off x="9833739" y="5382622"/>
            <a:ext cx="660758" cy="369332"/>
          </a:xfrm>
          <a:prstGeom prst="rect">
            <a:avLst/>
          </a:prstGeom>
        </p:spPr>
        <p:txBody>
          <a:bodyPr wrap="none">
            <a:spAutoFit/>
          </a:bodyPr>
          <a:lstStyle/>
          <a:p>
            <a:r>
              <a:rPr lang="en-US" dirty="0"/>
              <a:t>Zara</a:t>
            </a:r>
          </a:p>
        </p:txBody>
      </p:sp>
      <p:sp>
        <p:nvSpPr>
          <p:cNvPr id="9"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70</a:t>
            </a:fld>
            <a:endParaRPr lang="ca-ES" dirty="0"/>
          </a:p>
        </p:txBody>
      </p:sp>
    </p:spTree>
    <p:extLst>
      <p:ext uri="{BB962C8B-B14F-4D97-AF65-F5344CB8AC3E}">
        <p14:creationId xmlns:p14="http://schemas.microsoft.com/office/powerpoint/2010/main" val="1209712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Understanding trees</a:t>
            </a:r>
          </a:p>
        </p:txBody>
      </p:sp>
      <p:pic>
        <p:nvPicPr>
          <p:cNvPr id="163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7673" y="1962443"/>
            <a:ext cx="9001837" cy="377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066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661988"/>
            <a:ext cx="12296775" cy="818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n-US" dirty="0"/>
              <a:t>Classification groups imply closer evolutionary relationships</a:t>
            </a:r>
          </a:p>
        </p:txBody>
      </p:sp>
      <p:pic>
        <p:nvPicPr>
          <p:cNvPr id="7170"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2791"/>
          <a:stretch/>
        </p:blipFill>
        <p:spPr bwMode="auto">
          <a:xfrm>
            <a:off x="886265" y="1787726"/>
            <a:ext cx="10248313" cy="444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103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661988"/>
            <a:ext cx="12296775" cy="818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n-US" dirty="0"/>
              <a:t>Classification groups imply closer evolutionary relationships</a:t>
            </a:r>
          </a:p>
        </p:txBody>
      </p:sp>
      <p:pic>
        <p:nvPicPr>
          <p:cNvPr id="8194"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0250" y="2447778"/>
            <a:ext cx="10868504" cy="2806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7671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1"/>
            <a:ext cx="10972800" cy="872197"/>
          </a:xfrm>
        </p:spPr>
        <p:txBody>
          <a:bodyPr/>
          <a:lstStyle/>
          <a:p>
            <a:r>
              <a:rPr lang="en-US" dirty="0"/>
              <a:t>Sample Tree</a:t>
            </a:r>
          </a:p>
        </p:txBody>
      </p:sp>
      <p:sp>
        <p:nvSpPr>
          <p:cNvPr id="3" name="2 Marcador de contenido"/>
          <p:cNvSpPr>
            <a:spLocks noGrp="1"/>
          </p:cNvSpPr>
          <p:nvPr>
            <p:ph idx="1"/>
          </p:nvPr>
        </p:nvSpPr>
        <p:spPr>
          <a:xfrm>
            <a:off x="6829864" y="1209037"/>
            <a:ext cx="4963551" cy="4525963"/>
          </a:xfrm>
        </p:spPr>
        <p:txBody>
          <a:bodyPr/>
          <a:lstStyle/>
          <a:p>
            <a:r>
              <a:rPr lang="en-US" dirty="0"/>
              <a:t>Leaf, node, branch (edge), root.</a:t>
            </a:r>
          </a:p>
          <a:p>
            <a:endParaRPr lang="en-US" dirty="0"/>
          </a:p>
        </p:txBody>
      </p:sp>
      <p:pic>
        <p:nvPicPr>
          <p:cNvPr id="5" name="Content Placeholder 3"/>
          <p:cNvPicPr>
            <a:picLocks noChangeAspect="1"/>
          </p:cNvPicPr>
          <p:nvPr/>
        </p:nvPicPr>
        <p:blipFill rotWithShape="1">
          <a:blip r:embed="rId3"/>
          <a:srcRect t="23245" r="75718" b="17440"/>
          <a:stretch/>
        </p:blipFill>
        <p:spPr>
          <a:xfrm>
            <a:off x="1267199" y="1273127"/>
            <a:ext cx="5400887" cy="4397784"/>
          </a:xfrm>
          <a:prstGeom prst="rect">
            <a:avLst/>
          </a:prstGeom>
        </p:spPr>
      </p:pic>
      <p:sp>
        <p:nvSpPr>
          <p:cNvPr id="6" name="5 Rectángulo"/>
          <p:cNvSpPr/>
          <p:nvPr/>
        </p:nvSpPr>
        <p:spPr>
          <a:xfrm>
            <a:off x="1450064" y="6141414"/>
            <a:ext cx="9658538" cy="369332"/>
          </a:xfrm>
          <a:prstGeom prst="rect">
            <a:avLst/>
          </a:prstGeom>
        </p:spPr>
        <p:txBody>
          <a:bodyPr wrap="square">
            <a:spAutoFit/>
          </a:bodyPr>
          <a:lstStyle/>
          <a:p>
            <a:r>
              <a:rPr lang="en-US" dirty="0"/>
              <a:t>Phylogenetic tree depicts the relationship between Operational Taxonomic Units (OTUs).</a:t>
            </a:r>
          </a:p>
        </p:txBody>
      </p:sp>
    </p:spTree>
    <p:extLst>
      <p:ext uri="{BB962C8B-B14F-4D97-AF65-F5344CB8AC3E}">
        <p14:creationId xmlns:p14="http://schemas.microsoft.com/office/powerpoint/2010/main" val="4278265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1"/>
            <a:ext cx="10972800" cy="872197"/>
          </a:xfrm>
        </p:spPr>
        <p:txBody>
          <a:bodyPr/>
          <a:lstStyle/>
          <a:p>
            <a:r>
              <a:rPr lang="en-US" dirty="0"/>
              <a:t>Sample Tree</a:t>
            </a:r>
          </a:p>
        </p:txBody>
      </p:sp>
      <p:sp>
        <p:nvSpPr>
          <p:cNvPr id="3" name="2 Marcador de contenido"/>
          <p:cNvSpPr>
            <a:spLocks noGrp="1"/>
          </p:cNvSpPr>
          <p:nvPr>
            <p:ph idx="1"/>
          </p:nvPr>
        </p:nvSpPr>
        <p:spPr>
          <a:xfrm>
            <a:off x="6829864" y="1209037"/>
            <a:ext cx="4963551" cy="4525963"/>
          </a:xfrm>
        </p:spPr>
        <p:txBody>
          <a:bodyPr/>
          <a:lstStyle/>
          <a:p>
            <a:r>
              <a:rPr lang="en-US" dirty="0"/>
              <a:t>Leaf, node, branch (edge), root.</a:t>
            </a:r>
          </a:p>
          <a:p>
            <a:r>
              <a:rPr lang="en-US" dirty="0"/>
              <a:t>Different ways of representing.</a:t>
            </a:r>
          </a:p>
          <a:p>
            <a:endParaRPr lang="en-US" dirty="0"/>
          </a:p>
          <a:p>
            <a:endParaRPr lang="en-US" dirty="0"/>
          </a:p>
        </p:txBody>
      </p:sp>
      <p:sp>
        <p:nvSpPr>
          <p:cNvPr id="6" name="5 Rectángulo"/>
          <p:cNvSpPr/>
          <p:nvPr/>
        </p:nvSpPr>
        <p:spPr>
          <a:xfrm>
            <a:off x="1450064" y="6141414"/>
            <a:ext cx="9658538" cy="369332"/>
          </a:xfrm>
          <a:prstGeom prst="rect">
            <a:avLst/>
          </a:prstGeom>
        </p:spPr>
        <p:txBody>
          <a:bodyPr wrap="square">
            <a:spAutoFit/>
          </a:bodyPr>
          <a:lstStyle/>
          <a:p>
            <a:r>
              <a:rPr lang="en-US" dirty="0"/>
              <a:t>Phylogenetic tree depicts the relationship between Operational Taxonomic Units (OTUs).</a:t>
            </a:r>
          </a:p>
        </p:txBody>
      </p:sp>
      <p:pic>
        <p:nvPicPr>
          <p:cNvPr id="7" name="Content Placeholder 3"/>
          <p:cNvPicPr>
            <a:picLocks noChangeAspect="1"/>
          </p:cNvPicPr>
          <p:nvPr/>
        </p:nvPicPr>
        <p:blipFill rotWithShape="1">
          <a:blip r:embed="rId3"/>
          <a:srcRect t="30446" r="83712" b="29892"/>
          <a:stretch/>
        </p:blipFill>
        <p:spPr>
          <a:xfrm>
            <a:off x="1267198" y="1385645"/>
            <a:ext cx="5393853" cy="4378033"/>
          </a:xfrm>
          <a:prstGeom prst="rect">
            <a:avLst/>
          </a:prstGeom>
        </p:spPr>
      </p:pic>
      <p:sp>
        <p:nvSpPr>
          <p:cNvPr id="4" name="3 Elipse"/>
          <p:cNvSpPr/>
          <p:nvPr/>
        </p:nvSpPr>
        <p:spPr>
          <a:xfrm>
            <a:off x="3052689" y="4332850"/>
            <a:ext cx="182880" cy="1195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04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1"/>
            <a:ext cx="10972800" cy="872197"/>
          </a:xfrm>
        </p:spPr>
        <p:txBody>
          <a:bodyPr/>
          <a:lstStyle/>
          <a:p>
            <a:r>
              <a:rPr lang="en-US" dirty="0"/>
              <a:t>Sample Tree</a:t>
            </a:r>
          </a:p>
        </p:txBody>
      </p:sp>
      <p:sp>
        <p:nvSpPr>
          <p:cNvPr id="3" name="2 Marcador de contenido"/>
          <p:cNvSpPr>
            <a:spLocks noGrp="1"/>
          </p:cNvSpPr>
          <p:nvPr>
            <p:ph idx="1"/>
          </p:nvPr>
        </p:nvSpPr>
        <p:spPr>
          <a:xfrm>
            <a:off x="6829864" y="1209037"/>
            <a:ext cx="4963551" cy="4525963"/>
          </a:xfrm>
        </p:spPr>
        <p:txBody>
          <a:bodyPr/>
          <a:lstStyle/>
          <a:p>
            <a:r>
              <a:rPr lang="en-US" dirty="0"/>
              <a:t>Leaf, node, branch (edge), root.</a:t>
            </a:r>
          </a:p>
          <a:p>
            <a:r>
              <a:rPr lang="en-US" dirty="0"/>
              <a:t>Different ways of representing.</a:t>
            </a:r>
          </a:p>
          <a:p>
            <a:r>
              <a:rPr lang="en-US" dirty="0"/>
              <a:t>Assess relationship by looking at who shares “common ancestor”.</a:t>
            </a:r>
          </a:p>
          <a:p>
            <a:endParaRPr lang="en-US" dirty="0"/>
          </a:p>
          <a:p>
            <a:endParaRPr lang="en-US" dirty="0"/>
          </a:p>
          <a:p>
            <a:endParaRPr lang="en-US" dirty="0"/>
          </a:p>
        </p:txBody>
      </p:sp>
      <p:sp>
        <p:nvSpPr>
          <p:cNvPr id="6" name="5 Rectángulo"/>
          <p:cNvSpPr/>
          <p:nvPr/>
        </p:nvSpPr>
        <p:spPr>
          <a:xfrm>
            <a:off x="1450064" y="6141414"/>
            <a:ext cx="9658538" cy="369332"/>
          </a:xfrm>
          <a:prstGeom prst="rect">
            <a:avLst/>
          </a:prstGeom>
        </p:spPr>
        <p:txBody>
          <a:bodyPr wrap="square">
            <a:spAutoFit/>
          </a:bodyPr>
          <a:lstStyle/>
          <a:p>
            <a:r>
              <a:rPr lang="en-US" dirty="0"/>
              <a:t>Phylogenetic tree depicts the relationship between Operational Taxonomic Units (OTUs).</a:t>
            </a:r>
          </a:p>
        </p:txBody>
      </p:sp>
      <p:pic>
        <p:nvPicPr>
          <p:cNvPr id="7" name="Content Placeholder 3"/>
          <p:cNvPicPr>
            <a:picLocks noChangeAspect="1"/>
          </p:cNvPicPr>
          <p:nvPr/>
        </p:nvPicPr>
        <p:blipFill rotWithShape="1">
          <a:blip r:embed="rId3"/>
          <a:srcRect t="30446" r="83712" b="29892"/>
          <a:stretch/>
        </p:blipFill>
        <p:spPr>
          <a:xfrm>
            <a:off x="1267198" y="1385645"/>
            <a:ext cx="5393853" cy="4378033"/>
          </a:xfrm>
          <a:prstGeom prst="rect">
            <a:avLst/>
          </a:prstGeom>
        </p:spPr>
      </p:pic>
      <p:sp>
        <p:nvSpPr>
          <p:cNvPr id="4" name="3 Elipse"/>
          <p:cNvSpPr/>
          <p:nvPr/>
        </p:nvSpPr>
        <p:spPr>
          <a:xfrm>
            <a:off x="3052689" y="4332850"/>
            <a:ext cx="182880" cy="1195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769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Are these trees different?</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788"/>
          <a:stretch/>
        </p:blipFill>
        <p:spPr bwMode="auto">
          <a:xfrm>
            <a:off x="960253" y="1835834"/>
            <a:ext cx="10245098" cy="457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104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822960"/>
          </a:xfrm>
        </p:spPr>
        <p:txBody>
          <a:bodyPr/>
          <a:lstStyle/>
          <a:p>
            <a:r>
              <a:rPr lang="en-US" dirty="0"/>
              <a:t>Comparing trees</a:t>
            </a:r>
          </a:p>
        </p:txBody>
      </p:sp>
      <p:sp>
        <p:nvSpPr>
          <p:cNvPr id="3" name="2 Marcador de contenido"/>
          <p:cNvSpPr>
            <a:spLocks noGrp="1"/>
          </p:cNvSpPr>
          <p:nvPr>
            <p:ph idx="1"/>
          </p:nvPr>
        </p:nvSpPr>
        <p:spPr>
          <a:xfrm>
            <a:off x="7120107" y="858127"/>
            <a:ext cx="3660435" cy="4525963"/>
          </a:xfrm>
        </p:spPr>
        <p:txBody>
          <a:bodyPr/>
          <a:lstStyle/>
          <a:p>
            <a:r>
              <a:rPr lang="en-US" dirty="0"/>
              <a:t>Rotating around a node does not change </a:t>
            </a:r>
            <a:r>
              <a:rPr lang="en-US" b="1" dirty="0"/>
              <a:t>who is more closely related</a:t>
            </a:r>
            <a:r>
              <a:rPr lang="en-US" dirty="0"/>
              <a:t>.</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80" t="2783" r="2127"/>
          <a:stretch/>
        </p:blipFill>
        <p:spPr bwMode="auto">
          <a:xfrm>
            <a:off x="1554481" y="935501"/>
            <a:ext cx="5310554" cy="540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344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Comparing trees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59" y="1571663"/>
            <a:ext cx="10096860" cy="48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7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2. Find a minimum element </a:t>
            </a:r>
            <a:r>
              <a:rPr lang="en-US" sz="2800" b="1" i="1" dirty="0">
                <a:solidFill>
                  <a:srgbClr val="C00000"/>
                </a:solidFill>
                <a:latin typeface="+mj-lt"/>
              </a:rPr>
              <a:t>D*</a:t>
            </a:r>
            <a:r>
              <a:rPr lang="en-US" sz="2800" b="1" i="1" baseline="-25000" dirty="0" err="1">
                <a:solidFill>
                  <a:srgbClr val="C00000"/>
                </a:solidFill>
                <a:latin typeface="+mj-lt"/>
              </a:rPr>
              <a:t>ij</a:t>
            </a:r>
            <a:r>
              <a:rPr lang="en-US" sz="2800" dirty="0">
                <a:latin typeface="+mj-lt"/>
              </a:rPr>
              <a:t> of </a:t>
            </a:r>
            <a:r>
              <a:rPr lang="en-US" sz="2800" b="1" i="1" dirty="0">
                <a:latin typeface="+mj-lt"/>
              </a:rPr>
              <a:t>D*</a:t>
            </a:r>
            <a:r>
              <a:rPr lang="en-US" sz="2800" i="1" dirty="0">
                <a:latin typeface="+mj-lt"/>
              </a:rPr>
              <a:t>.</a:t>
            </a:r>
          </a:p>
        </p:txBody>
      </p:sp>
      <p:graphicFrame>
        <p:nvGraphicFramePr>
          <p:cNvPr id="16" name="5 Marcador de contenido"/>
          <p:cNvGraphicFramePr>
            <a:graphicFrameLocks/>
          </p:cNvGraphicFramePr>
          <p:nvPr/>
        </p:nvGraphicFramePr>
        <p:xfrm>
          <a:off x="3411414" y="1594057"/>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b="1" dirty="0">
                          <a:solidFill>
                            <a:srgbClr val="C00000"/>
                          </a:solidFill>
                        </a:rPr>
                        <a:t>-68</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-68</a:t>
                      </a:r>
                    </a:p>
                  </a:txBody>
                  <a:tcPr/>
                </a:tc>
                <a:tc>
                  <a:txBody>
                    <a:bodyPr/>
                    <a:lstStyle/>
                    <a:p>
                      <a:r>
                        <a:rPr lang="en-US" sz="2400" dirty="0"/>
                        <a:t>0</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0</a:t>
                      </a:r>
                    </a:p>
                  </a:txBody>
                  <a:tcPr/>
                </a:tc>
                <a:tc>
                  <a:txBody>
                    <a:bodyPr/>
                    <a:lstStyle/>
                    <a:p>
                      <a:r>
                        <a:rPr lang="en-US" sz="2400" b="0" dirty="0">
                          <a:solidFill>
                            <a:schemeClr val="tx1"/>
                          </a:solidFill>
                        </a:rPr>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-60</a:t>
                      </a:r>
                    </a:p>
                  </a:txBody>
                  <a:tcPr/>
                </a:tc>
                <a:tc>
                  <a:txBody>
                    <a:bodyPr/>
                    <a:lstStyle/>
                    <a:p>
                      <a:r>
                        <a:rPr lang="en-US" sz="2400" dirty="0"/>
                        <a:t>-60</a:t>
                      </a:r>
                    </a:p>
                  </a:txBody>
                  <a:tcPr/>
                </a:tc>
                <a:tc>
                  <a:txBody>
                    <a:bodyPr/>
                    <a:lstStyle/>
                    <a:p>
                      <a:r>
                        <a:rPr lang="en-US" sz="2400" b="0" dirty="0">
                          <a:solidFill>
                            <a:schemeClr val="tx1"/>
                          </a:solidFill>
                        </a:rPr>
                        <a:t>-68</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2697338" y="2433088"/>
            <a:ext cx="622286" cy="523220"/>
          </a:xfrm>
          <a:prstGeom prst="rect">
            <a:avLst/>
          </a:prstGeom>
          <a:noFill/>
        </p:spPr>
        <p:txBody>
          <a:bodyPr wrap="none" rtlCol="0">
            <a:spAutoFit/>
          </a:bodyPr>
          <a:lstStyle/>
          <a:p>
            <a:r>
              <a:rPr lang="en-US" sz="2800" b="1" i="1" dirty="0"/>
              <a:t>D*</a:t>
            </a:r>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dirty="0"/>
                        <a:t>56</a:t>
                      </a:r>
                    </a:p>
                  </a:txBody>
                  <a:tcPr/>
                </a:tc>
                <a:extLst>
                  <a:ext uri="{0D108BD9-81ED-4DB2-BD59-A6C34878D82A}">
                    <a16:rowId xmlns:a16="http://schemas.microsoft.com/office/drawing/2014/main" val="10000"/>
                  </a:ext>
                </a:extLst>
              </a:tr>
              <a:tr h="399933">
                <a:tc>
                  <a:txBody>
                    <a:bodyPr/>
                    <a:lstStyle/>
                    <a:p>
                      <a:r>
                        <a:rPr lang="en-US" sz="2200" dirty="0"/>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Tree>
    <p:extLst>
      <p:ext uri="{BB962C8B-B14F-4D97-AF65-F5344CB8AC3E}">
        <p14:creationId xmlns:p14="http://schemas.microsoft.com/office/powerpoint/2010/main" val="439723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661988"/>
            <a:ext cx="12296775" cy="8188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595532" y="0"/>
            <a:ext cx="10972800" cy="861646"/>
          </a:xfrm>
        </p:spPr>
        <p:txBody>
          <a:bodyPr/>
          <a:lstStyle/>
          <a:p>
            <a:r>
              <a:rPr lang="en-US"/>
              <a:t>Evolutionary </a:t>
            </a:r>
            <a:r>
              <a:rPr lang="en-US" dirty="0"/>
              <a:t>a</a:t>
            </a:r>
            <a:r>
              <a:rPr lang="en-US"/>
              <a:t>ssumptions</a:t>
            </a:r>
            <a:endParaRPr lang="en-US" dirty="0"/>
          </a:p>
        </p:txBody>
      </p:sp>
      <p:sp>
        <p:nvSpPr>
          <p:cNvPr id="3" name="2 Marcador de contenido"/>
          <p:cNvSpPr>
            <a:spLocks noGrp="1"/>
          </p:cNvSpPr>
          <p:nvPr>
            <p:ph idx="1"/>
          </p:nvPr>
        </p:nvSpPr>
        <p:spPr>
          <a:xfrm>
            <a:off x="1098648" y="1593167"/>
            <a:ext cx="6438314" cy="4525963"/>
          </a:xfrm>
        </p:spPr>
        <p:txBody>
          <a:bodyPr/>
          <a:lstStyle/>
          <a:p>
            <a:r>
              <a:rPr lang="en-US" dirty="0"/>
              <a:t>Summation of relationships</a:t>
            </a:r>
          </a:p>
          <a:p>
            <a:r>
              <a:rPr lang="en-US" dirty="0"/>
              <a:t>Tree reflects evolutionary history</a:t>
            </a:r>
          </a:p>
          <a:p>
            <a:pPr lvl="1"/>
            <a:r>
              <a:rPr lang="en-US" dirty="0"/>
              <a:t>Common ancestry of all species</a:t>
            </a:r>
          </a:p>
          <a:p>
            <a:pPr marL="457200" lvl="1" indent="0">
              <a:buNone/>
            </a:pPr>
            <a:endParaRPr lang="en-US" dirty="0"/>
          </a:p>
          <a:p>
            <a:r>
              <a:rPr lang="en-US" dirty="0"/>
              <a:t>Clean splits into two or more taxa (bifurcate)</a:t>
            </a:r>
          </a:p>
          <a:p>
            <a:pPr lvl="1"/>
            <a:r>
              <a:rPr lang="en-US" dirty="0"/>
              <a:t>Once species diverge don’t come back together</a:t>
            </a:r>
          </a:p>
          <a:p>
            <a:pPr lvl="1"/>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962" y="883166"/>
            <a:ext cx="3400669" cy="57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875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620162"/>
            <a:ext cx="12192000" cy="1600200"/>
          </a:xfrm>
        </p:spPr>
        <p:txBody>
          <a:bodyPr/>
          <a:lstStyle/>
          <a:p>
            <a:r>
              <a:rPr lang="en-US" dirty="0"/>
              <a:t>Tree thinking: </a:t>
            </a:r>
            <a:r>
              <a:rPr lang="en-US" i="1" dirty="0"/>
              <a:t>descend with modification</a:t>
            </a:r>
          </a:p>
        </p:txBody>
      </p:sp>
      <p:graphicFrame>
        <p:nvGraphicFramePr>
          <p:cNvPr id="5" name="Object 2"/>
          <p:cNvGraphicFramePr>
            <a:graphicFrameLocks noChangeAspect="1"/>
          </p:cNvGraphicFramePr>
          <p:nvPr/>
        </p:nvGraphicFramePr>
        <p:xfrm>
          <a:off x="4115225" y="1295400"/>
          <a:ext cx="4513262" cy="2438400"/>
        </p:xfrm>
        <a:graphic>
          <a:graphicData uri="http://schemas.openxmlformats.org/presentationml/2006/ole">
            <mc:AlternateContent xmlns:mc="http://schemas.openxmlformats.org/markup-compatibility/2006">
              <mc:Choice xmlns:v="urn:schemas-microsoft-com:vml" Requires="v">
                <p:oleObj spid="_x0000_s1032" name="CorelDRAW" r:id="rId3" imgW="7281672" imgH="3934968" progId="">
                  <p:embed/>
                </p:oleObj>
              </mc:Choice>
              <mc:Fallback>
                <p:oleObj name="CorelDRAW" r:id="rId3" imgW="7281672" imgH="3934968" progId="">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225" y="1295400"/>
                        <a:ext cx="451326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p:cNvGraphicFramePr>
            <a:graphicFrameLocks noChangeAspect="1"/>
          </p:cNvGraphicFramePr>
          <p:nvPr/>
        </p:nvGraphicFramePr>
        <p:xfrm>
          <a:off x="5085187" y="3124200"/>
          <a:ext cx="758825" cy="576263"/>
        </p:xfrm>
        <a:graphic>
          <a:graphicData uri="http://schemas.openxmlformats.org/presentationml/2006/ole">
            <mc:AlternateContent xmlns:mc="http://schemas.openxmlformats.org/markup-compatibility/2006">
              <mc:Choice xmlns:v="urn:schemas-microsoft-com:vml" Requires="v">
                <p:oleObj spid="_x0000_s1033" name="CorelDRAW" r:id="rId5" imgW="1039091" imgH="789709" progId="">
                  <p:embed/>
                </p:oleObj>
              </mc:Choice>
              <mc:Fallback>
                <p:oleObj name="CorelDRAW" r:id="rId5" imgW="1039091" imgH="789709" progId="">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5187" y="3124200"/>
                        <a:ext cx="7588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4"/>
          <p:cNvGraphicFramePr>
            <a:graphicFrameLocks noChangeAspect="1"/>
          </p:cNvGraphicFramePr>
          <p:nvPr/>
        </p:nvGraphicFramePr>
        <p:xfrm>
          <a:off x="4586714" y="3970432"/>
          <a:ext cx="4953002" cy="2532063"/>
        </p:xfrm>
        <a:graphic>
          <a:graphicData uri="http://schemas.openxmlformats.org/presentationml/2006/ole">
            <mc:AlternateContent xmlns:mc="http://schemas.openxmlformats.org/markup-compatibility/2006">
              <mc:Choice xmlns:v="urn:schemas-microsoft-com:vml" Requires="v">
                <p:oleObj spid="_x0000_s1034" name="CorelDRAW" r:id="rId7" imgW="7696200" imgH="3934968" progId="">
                  <p:embed/>
                </p:oleObj>
              </mc:Choice>
              <mc:Fallback>
                <p:oleObj name="CorelDRAW" r:id="rId7" imgW="7696200" imgH="3934968" progId="">
                  <p:embed/>
                  <p:pic>
                    <p:nvPicPr>
                      <p:cNvPr id="1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714" y="3970432"/>
                        <a:ext cx="4953002" cy="253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02"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96269" y="3221562"/>
            <a:ext cx="308635" cy="81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4"/>
          <p:cNvSpPr txBox="1">
            <a:spLocks noChangeArrowheads="1"/>
          </p:cNvSpPr>
          <p:nvPr/>
        </p:nvSpPr>
        <p:spPr bwMode="auto">
          <a:xfrm>
            <a:off x="2194274" y="3221562"/>
            <a:ext cx="1912383"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sz="4000" b="1" baseline="-25000">
                <a:solidFill>
                  <a:srgbClr val="5F5F5F"/>
                </a:solidFill>
                <a:latin typeface="Times New Roman" pitchFamily="18" charset="0"/>
              </a:defRPr>
            </a:lvl1pPr>
            <a:lvl2pPr marL="742950" indent="-285750" eaLnBrk="0" hangingPunct="0">
              <a:defRPr sz="4000" b="1" baseline="-25000">
                <a:solidFill>
                  <a:srgbClr val="5F5F5F"/>
                </a:solidFill>
                <a:latin typeface="Times New Roman" pitchFamily="18" charset="0"/>
              </a:defRPr>
            </a:lvl2pPr>
            <a:lvl3pPr marL="1143000" indent="-228600" eaLnBrk="0" hangingPunct="0">
              <a:defRPr sz="4000" b="1" baseline="-25000">
                <a:solidFill>
                  <a:srgbClr val="5F5F5F"/>
                </a:solidFill>
                <a:latin typeface="Times New Roman" pitchFamily="18" charset="0"/>
              </a:defRPr>
            </a:lvl3pPr>
            <a:lvl4pPr marL="1600200" indent="-228600" eaLnBrk="0" hangingPunct="0">
              <a:defRPr sz="4000" b="1" baseline="-25000">
                <a:solidFill>
                  <a:srgbClr val="5F5F5F"/>
                </a:solidFill>
                <a:latin typeface="Times New Roman" pitchFamily="18" charset="0"/>
              </a:defRPr>
            </a:lvl4pPr>
            <a:lvl5pPr marL="2057400" indent="-228600" eaLnBrk="0" hangingPunct="0">
              <a:defRPr sz="4000" b="1" baseline="-25000">
                <a:solidFill>
                  <a:srgbClr val="5F5F5F"/>
                </a:solidFill>
                <a:latin typeface="Times New Roman" pitchFamily="18" charset="0"/>
              </a:defRPr>
            </a:lvl5pPr>
            <a:lvl6pPr marL="2514600" indent="-228600" algn="ctr" eaLnBrk="0" fontAlgn="base" hangingPunct="0">
              <a:spcBef>
                <a:spcPct val="0"/>
              </a:spcBef>
              <a:spcAft>
                <a:spcPct val="0"/>
              </a:spcAft>
              <a:defRPr sz="4000" b="1" baseline="-25000">
                <a:solidFill>
                  <a:srgbClr val="5F5F5F"/>
                </a:solidFill>
                <a:latin typeface="Times New Roman" pitchFamily="18" charset="0"/>
              </a:defRPr>
            </a:lvl6pPr>
            <a:lvl7pPr marL="2971800" indent="-228600" algn="ctr" eaLnBrk="0" fontAlgn="base" hangingPunct="0">
              <a:spcBef>
                <a:spcPct val="0"/>
              </a:spcBef>
              <a:spcAft>
                <a:spcPct val="0"/>
              </a:spcAft>
              <a:defRPr sz="4000" b="1" baseline="-25000">
                <a:solidFill>
                  <a:srgbClr val="5F5F5F"/>
                </a:solidFill>
                <a:latin typeface="Times New Roman" pitchFamily="18" charset="0"/>
              </a:defRPr>
            </a:lvl7pPr>
            <a:lvl8pPr marL="3429000" indent="-228600" algn="ctr" eaLnBrk="0" fontAlgn="base" hangingPunct="0">
              <a:spcBef>
                <a:spcPct val="0"/>
              </a:spcBef>
              <a:spcAft>
                <a:spcPct val="0"/>
              </a:spcAft>
              <a:defRPr sz="4000" b="1" baseline="-25000">
                <a:solidFill>
                  <a:srgbClr val="5F5F5F"/>
                </a:solidFill>
                <a:latin typeface="Times New Roman" pitchFamily="18" charset="0"/>
              </a:defRPr>
            </a:lvl8pPr>
            <a:lvl9pPr marL="3886200" indent="-228600" algn="ctr" eaLnBrk="0" fontAlgn="base" hangingPunct="0">
              <a:spcBef>
                <a:spcPct val="0"/>
              </a:spcBef>
              <a:spcAft>
                <a:spcPct val="0"/>
              </a:spcAft>
              <a:defRPr sz="4000" b="1" baseline="-25000">
                <a:solidFill>
                  <a:srgbClr val="5F5F5F"/>
                </a:solidFill>
                <a:latin typeface="Times New Roman" pitchFamily="18"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s-ES" sz="2400" b="0" i="0" u="none" strike="noStrike" kern="0" cap="none" spc="0" normalizeH="0" baseline="0" noProof="0" dirty="0" err="1">
                <a:ln>
                  <a:noFill/>
                </a:ln>
                <a:solidFill>
                  <a:srgbClr val="000000"/>
                </a:solidFill>
                <a:effectLst/>
                <a:uLnTx/>
                <a:uFillTx/>
                <a:latin typeface="Calibri Light"/>
                <a:ea typeface="Verdana" pitchFamily="34" charset="0"/>
                <a:cs typeface="Calibri Light"/>
              </a:rPr>
              <a:t>Mutation</a:t>
            </a:r>
            <a:r>
              <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rPr>
              <a:t> </a:t>
            </a:r>
            <a:r>
              <a:rPr kumimoji="0" lang="es-ES" sz="2400" b="0" i="0" u="none" strike="noStrike" kern="0" cap="none" spc="0" normalizeH="0" baseline="0" noProof="0" dirty="0" err="1">
                <a:ln>
                  <a:noFill/>
                </a:ln>
                <a:solidFill>
                  <a:srgbClr val="000000"/>
                </a:solidFill>
                <a:effectLst/>
                <a:uLnTx/>
                <a:uFillTx/>
                <a:latin typeface="Calibri Light"/>
                <a:ea typeface="Verdana" pitchFamily="34" charset="0"/>
                <a:cs typeface="Calibri Light"/>
              </a:rPr>
              <a:t>rate</a:t>
            </a:r>
            <a:endPar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rPr>
              <a:t>Time</a:t>
            </a:r>
          </a:p>
          <a:p>
            <a:pPr marL="0" marR="0" lvl="0" indent="0" defTabSz="914400" eaLnBrk="0" fontAlgn="auto" latinLnBrk="0" hangingPunct="0">
              <a:lnSpc>
                <a:spcPct val="100000"/>
              </a:lnSpc>
              <a:spcBef>
                <a:spcPts val="0"/>
              </a:spcBef>
              <a:spcAft>
                <a:spcPts val="0"/>
              </a:spcAft>
              <a:buClrTx/>
              <a:buSzTx/>
              <a:buFontTx/>
              <a:buNone/>
              <a:tabLst/>
              <a:defRPr/>
            </a:pPr>
            <a:r>
              <a:rPr lang="es-ES" sz="2400" b="0" kern="0" baseline="0" dirty="0" err="1">
                <a:solidFill>
                  <a:srgbClr val="000000"/>
                </a:solidFill>
                <a:latin typeface="Calibri Light"/>
                <a:ea typeface="Verdana" pitchFamily="34" charset="0"/>
                <a:cs typeface="Calibri Light"/>
              </a:rPr>
              <a:t>Fixation</a:t>
            </a:r>
            <a:r>
              <a:rPr lang="es-ES" sz="2400" b="0" kern="0" baseline="0" dirty="0">
                <a:solidFill>
                  <a:srgbClr val="000000"/>
                </a:solidFill>
                <a:latin typeface="Calibri Light"/>
                <a:ea typeface="Verdana" pitchFamily="34" charset="0"/>
                <a:cs typeface="Calibri Light"/>
              </a:rPr>
              <a:t> </a:t>
            </a:r>
            <a:r>
              <a:rPr lang="es-ES" sz="2400" b="0" kern="0" baseline="0" dirty="0" err="1">
                <a:solidFill>
                  <a:srgbClr val="000000"/>
                </a:solidFill>
                <a:latin typeface="Calibri Light"/>
                <a:ea typeface="Verdana" pitchFamily="34" charset="0"/>
                <a:cs typeface="Calibri Light"/>
              </a:rPr>
              <a:t>rate</a:t>
            </a:r>
            <a:endParaRPr lang="es-ES" sz="2400" b="0" kern="0" baseline="0" dirty="0">
              <a:solidFill>
                <a:srgbClr val="000000"/>
              </a:solidFill>
              <a:latin typeface="Calibri Light"/>
              <a:ea typeface="Verdana" pitchFamily="34" charset="0"/>
              <a:cs typeface="Calibri Light"/>
            </a:endParaRPr>
          </a:p>
        </p:txBody>
      </p:sp>
    </p:spTree>
    <p:extLst>
      <p:ext uri="{BB962C8B-B14F-4D97-AF65-F5344CB8AC3E}">
        <p14:creationId xmlns:p14="http://schemas.microsoft.com/office/powerpoint/2010/main" val="9568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4038601" y="2448972"/>
            <a:ext cx="5029200" cy="1428750"/>
            <a:chOff x="1440" y="1440"/>
            <a:chExt cx="3168" cy="900"/>
          </a:xfrm>
        </p:grpSpPr>
        <p:graphicFrame>
          <p:nvGraphicFramePr>
            <p:cNvPr id="5" name="Object 34"/>
            <p:cNvGraphicFramePr>
              <a:graphicFrameLocks noChangeAspect="1"/>
            </p:cNvGraphicFramePr>
            <p:nvPr/>
          </p:nvGraphicFramePr>
          <p:xfrm>
            <a:off x="1440" y="1536"/>
            <a:ext cx="1488" cy="804"/>
          </p:xfrm>
          <a:graphic>
            <a:graphicData uri="http://schemas.openxmlformats.org/presentationml/2006/ole">
              <mc:AlternateContent xmlns:mc="http://schemas.openxmlformats.org/markup-compatibility/2006">
                <mc:Choice xmlns:v="urn:schemas-microsoft-com:vml" Requires="v">
                  <p:oleObj spid="_x0000_s2118" name="CorelDRAW" r:id="rId4" imgW="7281672" imgH="3934968" progId="">
                    <p:embed/>
                  </p:oleObj>
                </mc:Choice>
                <mc:Fallback>
                  <p:oleObj name="CorelDRAW" r:id="rId4" imgW="7281672" imgH="3934968" progId="">
                    <p:embed/>
                    <p:pic>
                      <p:nvPicPr>
                        <p:cNvPr id="5"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1536"/>
                          <a:ext cx="148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5"/>
            <p:cNvGraphicFramePr>
              <a:graphicFrameLocks noChangeAspect="1"/>
            </p:cNvGraphicFramePr>
            <p:nvPr/>
          </p:nvGraphicFramePr>
          <p:xfrm>
            <a:off x="3120" y="1440"/>
            <a:ext cx="1488" cy="804"/>
          </p:xfrm>
          <a:graphic>
            <a:graphicData uri="http://schemas.openxmlformats.org/presentationml/2006/ole">
              <mc:AlternateContent xmlns:mc="http://schemas.openxmlformats.org/markup-compatibility/2006">
                <mc:Choice xmlns:v="urn:schemas-microsoft-com:vml" Requires="v">
                  <p:oleObj spid="_x0000_s2119" name="CorelDRAW" r:id="rId6" imgW="7281672" imgH="3934968" progId="">
                    <p:embed/>
                  </p:oleObj>
                </mc:Choice>
                <mc:Fallback>
                  <p:oleObj name="CorelDRAW" r:id="rId6" imgW="7281672" imgH="3934968" progId="">
                    <p:embed/>
                    <p:pic>
                      <p:nvPicPr>
                        <p:cNvPr id="6"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1440"/>
                          <a:ext cx="148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 name="Line 6"/>
          <p:cNvSpPr>
            <a:spLocks noChangeShapeType="1"/>
          </p:cNvSpPr>
          <p:nvPr/>
        </p:nvSpPr>
        <p:spPr bwMode="auto">
          <a:xfrm>
            <a:off x="4400739" y="823874"/>
            <a:ext cx="1923861" cy="1929898"/>
          </a:xfrm>
          <a:prstGeom prst="line">
            <a:avLst/>
          </a:prstGeom>
          <a:ln>
            <a:solidFill>
              <a:srgbClr val="C0504D"/>
            </a:solidFill>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sp>
        <p:nvSpPr>
          <p:cNvPr id="8" name="Line 7"/>
          <p:cNvSpPr>
            <a:spLocks noChangeShapeType="1"/>
          </p:cNvSpPr>
          <p:nvPr/>
        </p:nvSpPr>
        <p:spPr bwMode="auto">
          <a:xfrm rot="5400000">
            <a:off x="6328373" y="820102"/>
            <a:ext cx="1929897" cy="1937442"/>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sp>
        <p:nvSpPr>
          <p:cNvPr id="9" name="Line 8"/>
          <p:cNvSpPr>
            <a:spLocks noChangeShapeType="1"/>
          </p:cNvSpPr>
          <p:nvPr/>
        </p:nvSpPr>
        <p:spPr bwMode="auto">
          <a:xfrm>
            <a:off x="2667001" y="2372772"/>
            <a:ext cx="2057400" cy="205740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sp>
        <p:nvSpPr>
          <p:cNvPr id="10" name="Line 9"/>
          <p:cNvSpPr>
            <a:spLocks noChangeShapeType="1"/>
          </p:cNvSpPr>
          <p:nvPr/>
        </p:nvSpPr>
        <p:spPr bwMode="auto">
          <a:xfrm rot="5400000">
            <a:off x="8077201" y="2372772"/>
            <a:ext cx="2057400" cy="205740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sp>
        <p:nvSpPr>
          <p:cNvPr id="11" name="Line 10"/>
          <p:cNvSpPr>
            <a:spLocks noChangeShapeType="1"/>
          </p:cNvSpPr>
          <p:nvPr/>
        </p:nvSpPr>
        <p:spPr bwMode="auto">
          <a:xfrm>
            <a:off x="4724401" y="4430172"/>
            <a:ext cx="28575" cy="2162175"/>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sp>
        <p:nvSpPr>
          <p:cNvPr id="12" name="Line 11"/>
          <p:cNvSpPr>
            <a:spLocks noChangeShapeType="1"/>
          </p:cNvSpPr>
          <p:nvPr/>
        </p:nvSpPr>
        <p:spPr bwMode="auto">
          <a:xfrm flipH="1">
            <a:off x="8039101" y="4430172"/>
            <a:ext cx="38100" cy="2162175"/>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p>
        </p:txBody>
      </p:sp>
      <p:graphicFrame>
        <p:nvGraphicFramePr>
          <p:cNvPr id="13" name="Object 2"/>
          <p:cNvGraphicFramePr>
            <a:graphicFrameLocks noChangeAspect="1"/>
          </p:cNvGraphicFramePr>
          <p:nvPr/>
        </p:nvGraphicFramePr>
        <p:xfrm>
          <a:off x="5257801" y="4906422"/>
          <a:ext cx="2362200" cy="1276350"/>
        </p:xfrm>
        <a:graphic>
          <a:graphicData uri="http://schemas.openxmlformats.org/presentationml/2006/ole">
            <mc:AlternateContent xmlns:mc="http://schemas.openxmlformats.org/markup-compatibility/2006">
              <mc:Choice xmlns:v="urn:schemas-microsoft-com:vml" Requires="v">
                <p:oleObj spid="_x0000_s2120" name="CorelDRAW" r:id="rId7" imgW="7281672" imgH="3934968" progId="">
                  <p:embed/>
                </p:oleObj>
              </mc:Choice>
              <mc:Fallback>
                <p:oleObj name="CorelDRAW" r:id="rId7" imgW="7281672" imgH="3934968" progId="">
                  <p:embed/>
                  <p:pic>
                    <p:nvPicPr>
                      <p:cNvPr id="1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1" y="4906422"/>
                        <a:ext cx="23622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3"/>
          <p:cNvGrpSpPr>
            <a:grpSpLocks/>
          </p:cNvGrpSpPr>
          <p:nvPr/>
        </p:nvGrpSpPr>
        <p:grpSpPr bwMode="auto">
          <a:xfrm>
            <a:off x="2590801" y="1077372"/>
            <a:ext cx="7772400" cy="1400175"/>
            <a:chOff x="528" y="576"/>
            <a:chExt cx="4896" cy="882"/>
          </a:xfrm>
        </p:grpSpPr>
        <p:graphicFrame>
          <p:nvGraphicFramePr>
            <p:cNvPr id="15" name="Object 32"/>
            <p:cNvGraphicFramePr>
              <a:graphicFrameLocks noChangeAspect="1"/>
            </p:cNvGraphicFramePr>
            <p:nvPr/>
          </p:nvGraphicFramePr>
          <p:xfrm>
            <a:off x="528" y="624"/>
            <a:ext cx="1632" cy="834"/>
          </p:xfrm>
          <a:graphic>
            <a:graphicData uri="http://schemas.openxmlformats.org/presentationml/2006/ole">
              <mc:AlternateContent xmlns:mc="http://schemas.openxmlformats.org/markup-compatibility/2006">
                <mc:Choice xmlns:v="urn:schemas-microsoft-com:vml" Requires="v">
                  <p:oleObj spid="_x0000_s2121" name="CorelDRAW" r:id="rId8" imgW="7696200" imgH="3934968" progId="">
                    <p:embed/>
                  </p:oleObj>
                </mc:Choice>
                <mc:Fallback>
                  <p:oleObj name="CorelDRAW" r:id="rId8" imgW="7696200" imgH="3934968" progId="">
                    <p:embed/>
                    <p:pic>
                      <p:nvPicPr>
                        <p:cNvPr id="15"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 y="624"/>
                          <a:ext cx="1632"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3"/>
            <p:cNvGraphicFramePr>
              <a:graphicFrameLocks noChangeAspect="1"/>
            </p:cNvGraphicFramePr>
            <p:nvPr/>
          </p:nvGraphicFramePr>
          <p:xfrm>
            <a:off x="3936" y="576"/>
            <a:ext cx="1488" cy="804"/>
          </p:xfrm>
          <a:graphic>
            <a:graphicData uri="http://schemas.openxmlformats.org/presentationml/2006/ole">
              <mc:AlternateContent xmlns:mc="http://schemas.openxmlformats.org/markup-compatibility/2006">
                <mc:Choice xmlns:v="urn:schemas-microsoft-com:vml" Requires="v">
                  <p:oleObj spid="_x0000_s2122" name="CorelDRAW" r:id="rId10" imgW="7281672" imgH="3934968" progId="">
                    <p:embed/>
                  </p:oleObj>
                </mc:Choice>
                <mc:Fallback>
                  <p:oleObj name="CorelDRAW" r:id="rId10" imgW="7281672" imgH="3934968" progId="">
                    <p:embed/>
                    <p:pic>
                      <p:nvPicPr>
                        <p:cNvPr id="16"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576"/>
                          <a:ext cx="1488"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8" name="Object 3"/>
          <p:cNvGraphicFramePr>
            <a:graphicFrameLocks noChangeAspect="1"/>
          </p:cNvGraphicFramePr>
          <p:nvPr/>
        </p:nvGraphicFramePr>
        <p:xfrm>
          <a:off x="4572001" y="3590385"/>
          <a:ext cx="304800" cy="230187"/>
        </p:xfrm>
        <a:graphic>
          <a:graphicData uri="http://schemas.openxmlformats.org/presentationml/2006/ole">
            <mc:AlternateContent xmlns:mc="http://schemas.openxmlformats.org/markup-compatibility/2006">
              <mc:Choice xmlns:v="urn:schemas-microsoft-com:vml" Requires="v">
                <p:oleObj spid="_x0000_s2123" name="CorelDRAW" r:id="rId11" imgW="1039091" imgH="789709" progId="">
                  <p:embed/>
                </p:oleObj>
              </mc:Choice>
              <mc:Fallback>
                <p:oleObj name="CorelDRAW" r:id="rId11" imgW="1039091" imgH="789709" progId="">
                  <p:embed/>
                  <p:pic>
                    <p:nvPicPr>
                      <p:cNvPr id="18"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1" y="35903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4"/>
          <p:cNvGraphicFramePr>
            <a:graphicFrameLocks noChangeAspect="1"/>
          </p:cNvGraphicFramePr>
          <p:nvPr/>
        </p:nvGraphicFramePr>
        <p:xfrm>
          <a:off x="4876801" y="3056985"/>
          <a:ext cx="304800" cy="230187"/>
        </p:xfrm>
        <a:graphic>
          <a:graphicData uri="http://schemas.openxmlformats.org/presentationml/2006/ole">
            <mc:AlternateContent xmlns:mc="http://schemas.openxmlformats.org/markup-compatibility/2006">
              <mc:Choice xmlns:v="urn:schemas-microsoft-com:vml" Requires="v">
                <p:oleObj spid="_x0000_s2124" name="CorelDRAW" r:id="rId13" imgW="1039091" imgH="789709" progId="">
                  <p:embed/>
                </p:oleObj>
              </mc:Choice>
              <mc:Fallback>
                <p:oleObj name="CorelDRAW" r:id="rId13" imgW="1039091" imgH="789709" progId="">
                  <p:embed/>
                  <p:pic>
                    <p:nvPicPr>
                      <p:cNvPr id="19"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1" y="30569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5"/>
          <p:cNvGraphicFramePr>
            <a:graphicFrameLocks noChangeAspect="1"/>
          </p:cNvGraphicFramePr>
          <p:nvPr/>
        </p:nvGraphicFramePr>
        <p:xfrm>
          <a:off x="4648201" y="2601372"/>
          <a:ext cx="304800" cy="230188"/>
        </p:xfrm>
        <a:graphic>
          <a:graphicData uri="http://schemas.openxmlformats.org/presentationml/2006/ole">
            <mc:AlternateContent xmlns:mc="http://schemas.openxmlformats.org/markup-compatibility/2006">
              <mc:Choice xmlns:v="urn:schemas-microsoft-com:vml" Requires="v">
                <p:oleObj spid="_x0000_s2125" name="CorelDRAW" r:id="rId14" imgW="1039091" imgH="789709" progId="">
                  <p:embed/>
                </p:oleObj>
              </mc:Choice>
              <mc:Fallback>
                <p:oleObj name="CorelDRAW" r:id="rId14" imgW="1039091" imgH="789709" progId="">
                  <p:embed/>
                  <p:pic>
                    <p:nvPicPr>
                      <p:cNvPr id="2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1" y="2601372"/>
                        <a:ext cx="304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6"/>
          <p:cNvGraphicFramePr>
            <a:graphicFrameLocks noChangeAspect="1"/>
          </p:cNvGraphicFramePr>
          <p:nvPr/>
        </p:nvGraphicFramePr>
        <p:xfrm>
          <a:off x="5410201" y="2677572"/>
          <a:ext cx="304800" cy="230188"/>
        </p:xfrm>
        <a:graphic>
          <a:graphicData uri="http://schemas.openxmlformats.org/presentationml/2006/ole">
            <mc:AlternateContent xmlns:mc="http://schemas.openxmlformats.org/markup-compatibility/2006">
              <mc:Choice xmlns:v="urn:schemas-microsoft-com:vml" Requires="v">
                <p:oleObj spid="_x0000_s2126" name="CorelDRAW" r:id="rId15" imgW="1039091" imgH="789709" progId="">
                  <p:embed/>
                </p:oleObj>
              </mc:Choice>
              <mc:Fallback>
                <p:oleObj name="CorelDRAW" r:id="rId15" imgW="1039091" imgH="789709" progId="">
                  <p:embed/>
                  <p:pic>
                    <p:nvPicPr>
                      <p:cNvPr id="2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1" y="2677572"/>
                        <a:ext cx="304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7"/>
          <p:cNvGraphicFramePr>
            <a:graphicFrameLocks noChangeAspect="1"/>
          </p:cNvGraphicFramePr>
          <p:nvPr/>
        </p:nvGraphicFramePr>
        <p:xfrm>
          <a:off x="5562601" y="3133185"/>
          <a:ext cx="304800" cy="230187"/>
        </p:xfrm>
        <a:graphic>
          <a:graphicData uri="http://schemas.openxmlformats.org/presentationml/2006/ole">
            <mc:AlternateContent xmlns:mc="http://schemas.openxmlformats.org/markup-compatibility/2006">
              <mc:Choice xmlns:v="urn:schemas-microsoft-com:vml" Requires="v">
                <p:oleObj spid="_x0000_s2127" name="CorelDRAW" r:id="rId16" imgW="1039091" imgH="789709" progId="">
                  <p:embed/>
                </p:oleObj>
              </mc:Choice>
              <mc:Fallback>
                <p:oleObj name="CorelDRAW" r:id="rId16" imgW="1039091" imgH="789709" progId="">
                  <p:embed/>
                  <p:pic>
                    <p:nvPicPr>
                      <p:cNvPr id="22"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1" y="31331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8"/>
          <p:cNvGraphicFramePr>
            <a:graphicFrameLocks noChangeAspect="1"/>
          </p:cNvGraphicFramePr>
          <p:nvPr/>
        </p:nvGraphicFramePr>
        <p:xfrm>
          <a:off x="6096001" y="3361785"/>
          <a:ext cx="304800" cy="230187"/>
        </p:xfrm>
        <a:graphic>
          <a:graphicData uri="http://schemas.openxmlformats.org/presentationml/2006/ole">
            <mc:AlternateContent xmlns:mc="http://schemas.openxmlformats.org/markup-compatibility/2006">
              <mc:Choice xmlns:v="urn:schemas-microsoft-com:vml" Requires="v">
                <p:oleObj spid="_x0000_s2128" name="CorelDRAW" r:id="rId17" imgW="1039091" imgH="789709" progId="">
                  <p:embed/>
                </p:oleObj>
              </mc:Choice>
              <mc:Fallback>
                <p:oleObj name="CorelDRAW" r:id="rId17" imgW="1039091" imgH="789709" progId="">
                  <p:embed/>
                  <p:pic>
                    <p:nvPicPr>
                      <p:cNvPr id="23"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1" y="33617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9"/>
          <p:cNvGraphicFramePr>
            <a:graphicFrameLocks noChangeAspect="1"/>
          </p:cNvGraphicFramePr>
          <p:nvPr/>
        </p:nvGraphicFramePr>
        <p:xfrm>
          <a:off x="5791201" y="3210972"/>
          <a:ext cx="304800" cy="230188"/>
        </p:xfrm>
        <a:graphic>
          <a:graphicData uri="http://schemas.openxmlformats.org/presentationml/2006/ole">
            <mc:AlternateContent xmlns:mc="http://schemas.openxmlformats.org/markup-compatibility/2006">
              <mc:Choice xmlns:v="urn:schemas-microsoft-com:vml" Requires="v">
                <p:oleObj spid="_x0000_s2129" name="CorelDRAW" r:id="rId18" imgW="1039091" imgH="789709" progId="">
                  <p:embed/>
                </p:oleObj>
              </mc:Choice>
              <mc:Fallback>
                <p:oleObj name="CorelDRAW" r:id="rId18" imgW="1039091" imgH="789709" progId="">
                  <p:embed/>
                  <p:pic>
                    <p:nvPicPr>
                      <p:cNvPr id="2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1" y="3210972"/>
                        <a:ext cx="304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10"/>
          <p:cNvGraphicFramePr>
            <a:graphicFrameLocks noChangeAspect="1"/>
          </p:cNvGraphicFramePr>
          <p:nvPr/>
        </p:nvGraphicFramePr>
        <p:xfrm>
          <a:off x="4038601" y="2752185"/>
          <a:ext cx="304800" cy="230187"/>
        </p:xfrm>
        <a:graphic>
          <a:graphicData uri="http://schemas.openxmlformats.org/presentationml/2006/ole">
            <mc:AlternateContent xmlns:mc="http://schemas.openxmlformats.org/markup-compatibility/2006">
              <mc:Choice xmlns:v="urn:schemas-microsoft-com:vml" Requires="v">
                <p:oleObj spid="_x0000_s2130" name="CorelDRAW" r:id="rId19" imgW="1039091" imgH="789709" progId="">
                  <p:embed/>
                </p:oleObj>
              </mc:Choice>
              <mc:Fallback>
                <p:oleObj name="CorelDRAW" r:id="rId19" imgW="1039091" imgH="789709" progId="">
                  <p:embed/>
                  <p:pic>
                    <p:nvPicPr>
                      <p:cNvPr id="25"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8601" y="27521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1"/>
          <p:cNvGraphicFramePr>
            <a:graphicFrameLocks noChangeAspect="1"/>
          </p:cNvGraphicFramePr>
          <p:nvPr/>
        </p:nvGraphicFramePr>
        <p:xfrm>
          <a:off x="4191001" y="2980785"/>
          <a:ext cx="304800" cy="230187"/>
        </p:xfrm>
        <a:graphic>
          <a:graphicData uri="http://schemas.openxmlformats.org/presentationml/2006/ole">
            <mc:AlternateContent xmlns:mc="http://schemas.openxmlformats.org/markup-compatibility/2006">
              <mc:Choice xmlns:v="urn:schemas-microsoft-com:vml" Requires="v">
                <p:oleObj spid="_x0000_s2131" name="CorelDRAW" r:id="rId20" imgW="1039091" imgH="789709" progId="">
                  <p:embed/>
                </p:oleObj>
              </mc:Choice>
              <mc:Fallback>
                <p:oleObj name="CorelDRAW" r:id="rId20" imgW="1039091" imgH="789709" progId="">
                  <p:embed/>
                  <p:pic>
                    <p:nvPicPr>
                      <p:cNvPr id="26"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1" y="29807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12"/>
          <p:cNvGraphicFramePr>
            <a:graphicFrameLocks noChangeAspect="1"/>
          </p:cNvGraphicFramePr>
          <p:nvPr/>
        </p:nvGraphicFramePr>
        <p:xfrm>
          <a:off x="4572001" y="2904585"/>
          <a:ext cx="304800" cy="230187"/>
        </p:xfrm>
        <a:graphic>
          <a:graphicData uri="http://schemas.openxmlformats.org/presentationml/2006/ole">
            <mc:AlternateContent xmlns:mc="http://schemas.openxmlformats.org/markup-compatibility/2006">
              <mc:Choice xmlns:v="urn:schemas-microsoft-com:vml" Requires="v">
                <p:oleObj spid="_x0000_s2132" name="CorelDRAW" r:id="rId21" imgW="1039091" imgH="789709" progId="">
                  <p:embed/>
                </p:oleObj>
              </mc:Choice>
              <mc:Fallback>
                <p:oleObj name="CorelDRAW" r:id="rId21" imgW="1039091" imgH="789709" progId="">
                  <p:embed/>
                  <p:pic>
                    <p:nvPicPr>
                      <p:cNvPr id="27"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1" y="29045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13"/>
          <p:cNvGraphicFramePr>
            <a:graphicFrameLocks noChangeAspect="1"/>
          </p:cNvGraphicFramePr>
          <p:nvPr/>
        </p:nvGraphicFramePr>
        <p:xfrm>
          <a:off x="5029201" y="2675985"/>
          <a:ext cx="304800" cy="230187"/>
        </p:xfrm>
        <a:graphic>
          <a:graphicData uri="http://schemas.openxmlformats.org/presentationml/2006/ole">
            <mc:AlternateContent xmlns:mc="http://schemas.openxmlformats.org/markup-compatibility/2006">
              <mc:Choice xmlns:v="urn:schemas-microsoft-com:vml" Requires="v">
                <p:oleObj spid="_x0000_s2133" name="CorelDRAW" r:id="rId22" imgW="1039091" imgH="789709" progId="">
                  <p:embed/>
                </p:oleObj>
              </mc:Choice>
              <mc:Fallback>
                <p:oleObj name="CorelDRAW" r:id="rId22" imgW="1039091" imgH="789709" progId="">
                  <p:embed/>
                  <p:pic>
                    <p:nvPicPr>
                      <p:cNvPr id="28"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1" y="26759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4"/>
          <p:cNvGraphicFramePr>
            <a:graphicFrameLocks noChangeAspect="1"/>
          </p:cNvGraphicFramePr>
          <p:nvPr/>
        </p:nvGraphicFramePr>
        <p:xfrm>
          <a:off x="5181601" y="3056985"/>
          <a:ext cx="304800" cy="230187"/>
        </p:xfrm>
        <a:graphic>
          <a:graphicData uri="http://schemas.openxmlformats.org/presentationml/2006/ole">
            <mc:AlternateContent xmlns:mc="http://schemas.openxmlformats.org/markup-compatibility/2006">
              <mc:Choice xmlns:v="urn:schemas-microsoft-com:vml" Requires="v">
                <p:oleObj spid="_x0000_s2134" name="CorelDRAW" r:id="rId23" imgW="1039091" imgH="789709" progId="">
                  <p:embed/>
                </p:oleObj>
              </mc:Choice>
              <mc:Fallback>
                <p:oleObj name="CorelDRAW" r:id="rId23" imgW="1039091" imgH="789709" progId="">
                  <p:embed/>
                  <p:pic>
                    <p:nvPicPr>
                      <p:cNvPr id="29"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1" y="30569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5"/>
          <p:cNvGraphicFramePr>
            <a:graphicFrameLocks noChangeAspect="1"/>
          </p:cNvGraphicFramePr>
          <p:nvPr/>
        </p:nvGraphicFramePr>
        <p:xfrm>
          <a:off x="5334001" y="3666585"/>
          <a:ext cx="304800" cy="230187"/>
        </p:xfrm>
        <a:graphic>
          <a:graphicData uri="http://schemas.openxmlformats.org/presentationml/2006/ole">
            <mc:AlternateContent xmlns:mc="http://schemas.openxmlformats.org/markup-compatibility/2006">
              <mc:Choice xmlns:v="urn:schemas-microsoft-com:vml" Requires="v">
                <p:oleObj spid="_x0000_s2135" name="CorelDRAW" r:id="rId24" imgW="1039091" imgH="789709" progId="">
                  <p:embed/>
                </p:oleObj>
              </mc:Choice>
              <mc:Fallback>
                <p:oleObj name="CorelDRAW" r:id="rId24" imgW="1039091" imgH="789709" progId="">
                  <p:embed/>
                  <p:pic>
                    <p:nvPicPr>
                      <p:cNvPr id="3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1" y="36665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6"/>
          <p:cNvGraphicFramePr>
            <a:graphicFrameLocks noChangeAspect="1"/>
          </p:cNvGraphicFramePr>
          <p:nvPr/>
        </p:nvGraphicFramePr>
        <p:xfrm>
          <a:off x="4800601" y="3437985"/>
          <a:ext cx="304800" cy="230187"/>
        </p:xfrm>
        <a:graphic>
          <a:graphicData uri="http://schemas.openxmlformats.org/presentationml/2006/ole">
            <mc:AlternateContent xmlns:mc="http://schemas.openxmlformats.org/markup-compatibility/2006">
              <mc:Choice xmlns:v="urn:schemas-microsoft-com:vml" Requires="v">
                <p:oleObj spid="_x0000_s2136" name="CorelDRAW" r:id="rId25" imgW="1039091" imgH="789709" progId="">
                  <p:embed/>
                </p:oleObj>
              </mc:Choice>
              <mc:Fallback>
                <p:oleObj name="CorelDRAW" r:id="rId25" imgW="1039091" imgH="789709" progId="">
                  <p:embed/>
                  <p:pic>
                    <p:nvPicPr>
                      <p:cNvPr id="31"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1" y="34379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7"/>
          <p:cNvGraphicFramePr>
            <a:graphicFrameLocks noChangeAspect="1"/>
          </p:cNvGraphicFramePr>
          <p:nvPr/>
        </p:nvGraphicFramePr>
        <p:xfrm>
          <a:off x="4495801" y="3285585"/>
          <a:ext cx="304800" cy="230187"/>
        </p:xfrm>
        <a:graphic>
          <a:graphicData uri="http://schemas.openxmlformats.org/presentationml/2006/ole">
            <mc:AlternateContent xmlns:mc="http://schemas.openxmlformats.org/markup-compatibility/2006">
              <mc:Choice xmlns:v="urn:schemas-microsoft-com:vml" Requires="v">
                <p:oleObj spid="_x0000_s2137" name="CorelDRAW" r:id="rId26" imgW="1039091" imgH="789709" progId="">
                  <p:embed/>
                </p:oleObj>
              </mc:Choice>
              <mc:Fallback>
                <p:oleObj name="CorelDRAW" r:id="rId26" imgW="1039091" imgH="789709" progId="">
                  <p:embed/>
                  <p:pic>
                    <p:nvPicPr>
                      <p:cNvPr id="3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1" y="32855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18"/>
          <p:cNvGraphicFramePr>
            <a:graphicFrameLocks noChangeAspect="1"/>
          </p:cNvGraphicFramePr>
          <p:nvPr/>
        </p:nvGraphicFramePr>
        <p:xfrm>
          <a:off x="4191001" y="3363372"/>
          <a:ext cx="304800" cy="230188"/>
        </p:xfrm>
        <a:graphic>
          <a:graphicData uri="http://schemas.openxmlformats.org/presentationml/2006/ole">
            <mc:AlternateContent xmlns:mc="http://schemas.openxmlformats.org/markup-compatibility/2006">
              <mc:Choice xmlns:v="urn:schemas-microsoft-com:vml" Requires="v">
                <p:oleObj spid="_x0000_s2138" name="CorelDRAW" r:id="rId27" imgW="1039091" imgH="789709" progId="">
                  <p:embed/>
                </p:oleObj>
              </mc:Choice>
              <mc:Fallback>
                <p:oleObj name="CorelDRAW" r:id="rId27" imgW="1039091" imgH="789709" progId="">
                  <p:embed/>
                  <p:pic>
                    <p:nvPicPr>
                      <p:cNvPr id="33"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1" y="3363372"/>
                        <a:ext cx="304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19"/>
          <p:cNvGraphicFramePr>
            <a:graphicFrameLocks noChangeAspect="1"/>
          </p:cNvGraphicFramePr>
          <p:nvPr/>
        </p:nvGraphicFramePr>
        <p:xfrm>
          <a:off x="7848601" y="2898235"/>
          <a:ext cx="381000" cy="312737"/>
        </p:xfrm>
        <a:graphic>
          <a:graphicData uri="http://schemas.openxmlformats.org/presentationml/2006/ole">
            <mc:AlternateContent xmlns:mc="http://schemas.openxmlformats.org/markup-compatibility/2006">
              <mc:Choice xmlns:v="urn:schemas-microsoft-com:vml" Requires="v">
                <p:oleObj spid="_x0000_s2139" name="CorelPhotoPaint.Image.9" r:id="rId28" imgW="2755556" imgH="2260317" progId="">
                  <p:embed/>
                </p:oleObj>
              </mc:Choice>
              <mc:Fallback>
                <p:oleObj name="CorelPhotoPaint.Image.9" r:id="rId28" imgW="2755556" imgH="2260317" progId="">
                  <p:embed/>
                  <p:pic>
                    <p:nvPicPr>
                      <p:cNvPr id="34" name="Object 19"/>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8601" y="2898235"/>
                        <a:ext cx="381000"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20"/>
          <p:cNvGraphicFramePr>
            <a:graphicFrameLocks noChangeAspect="1"/>
          </p:cNvGraphicFramePr>
          <p:nvPr/>
        </p:nvGraphicFramePr>
        <p:xfrm>
          <a:off x="5778501" y="2814097"/>
          <a:ext cx="317500" cy="244475"/>
        </p:xfrm>
        <a:graphic>
          <a:graphicData uri="http://schemas.openxmlformats.org/presentationml/2006/ole">
            <mc:AlternateContent xmlns:mc="http://schemas.openxmlformats.org/markup-compatibility/2006">
              <mc:Choice xmlns:v="urn:schemas-microsoft-com:vml" Requires="v">
                <p:oleObj spid="_x0000_s2140" name="CorelPhotoPaint.Image.9" r:id="rId30" imgW="2831746" imgH="2184127" progId="">
                  <p:embed/>
                </p:oleObj>
              </mc:Choice>
              <mc:Fallback>
                <p:oleObj name="CorelPhotoPaint.Image.9" r:id="rId30" imgW="2831746" imgH="2184127" progId="">
                  <p:embed/>
                  <p:pic>
                    <p:nvPicPr>
                      <p:cNvPr id="35" name="Object 20"/>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8501" y="2814097"/>
                        <a:ext cx="317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1"/>
          <p:cNvGraphicFramePr>
            <a:graphicFrameLocks noChangeAspect="1"/>
          </p:cNvGraphicFramePr>
          <p:nvPr/>
        </p:nvGraphicFramePr>
        <p:xfrm>
          <a:off x="5334001" y="3347497"/>
          <a:ext cx="317500" cy="244475"/>
        </p:xfrm>
        <a:graphic>
          <a:graphicData uri="http://schemas.openxmlformats.org/presentationml/2006/ole">
            <mc:AlternateContent xmlns:mc="http://schemas.openxmlformats.org/markup-compatibility/2006">
              <mc:Choice xmlns:v="urn:schemas-microsoft-com:vml" Requires="v">
                <p:oleObj spid="_x0000_s2141" name="CorelPhotoPaint.Image.9" r:id="rId32" imgW="2831746" imgH="2184127" progId="">
                  <p:embed/>
                </p:oleObj>
              </mc:Choice>
              <mc:Fallback>
                <p:oleObj name="CorelPhotoPaint.Image.9" r:id="rId32" imgW="2831746" imgH="2184127" progId="">
                  <p:embed/>
                  <p:pic>
                    <p:nvPicPr>
                      <p:cNvPr id="36" name="Object 21"/>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1" y="3347497"/>
                        <a:ext cx="3175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22"/>
          <p:cNvGraphicFramePr>
            <a:graphicFrameLocks noChangeAspect="1"/>
          </p:cNvGraphicFramePr>
          <p:nvPr/>
        </p:nvGraphicFramePr>
        <p:xfrm>
          <a:off x="8077201" y="2517235"/>
          <a:ext cx="381000" cy="312737"/>
        </p:xfrm>
        <a:graphic>
          <a:graphicData uri="http://schemas.openxmlformats.org/presentationml/2006/ole">
            <mc:AlternateContent xmlns:mc="http://schemas.openxmlformats.org/markup-compatibility/2006">
              <mc:Choice xmlns:v="urn:schemas-microsoft-com:vml" Requires="v">
                <p:oleObj spid="_x0000_s2142" name="CorelPhotoPaint.Image.9" r:id="rId33" imgW="2755556" imgH="2260317" progId="">
                  <p:embed/>
                </p:oleObj>
              </mc:Choice>
              <mc:Fallback>
                <p:oleObj name="CorelPhotoPaint.Image.9" r:id="rId33" imgW="2755556" imgH="2260317" progId="">
                  <p:embed/>
                  <p:pic>
                    <p:nvPicPr>
                      <p:cNvPr id="37" name="Object 22"/>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7201" y="2517235"/>
                        <a:ext cx="381000"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Object 23"/>
          <p:cNvGraphicFramePr>
            <a:graphicFrameLocks noChangeAspect="1"/>
          </p:cNvGraphicFramePr>
          <p:nvPr/>
        </p:nvGraphicFramePr>
        <p:xfrm>
          <a:off x="8382001" y="2677572"/>
          <a:ext cx="381000" cy="312738"/>
        </p:xfrm>
        <a:graphic>
          <a:graphicData uri="http://schemas.openxmlformats.org/presentationml/2006/ole">
            <mc:AlternateContent xmlns:mc="http://schemas.openxmlformats.org/markup-compatibility/2006">
              <mc:Choice xmlns:v="urn:schemas-microsoft-com:vml" Requires="v">
                <p:oleObj spid="_x0000_s2143" name="CorelPhotoPaint.Image.9" r:id="rId34" imgW="2755556" imgH="2260317" progId="">
                  <p:embed/>
                </p:oleObj>
              </mc:Choice>
              <mc:Fallback>
                <p:oleObj name="CorelPhotoPaint.Image.9" r:id="rId34" imgW="2755556" imgH="2260317" progId="">
                  <p:embed/>
                  <p:pic>
                    <p:nvPicPr>
                      <p:cNvPr id="38" name="Object 23"/>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1" y="2677572"/>
                        <a:ext cx="3810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24"/>
          <p:cNvGraphicFramePr>
            <a:graphicFrameLocks noChangeAspect="1"/>
          </p:cNvGraphicFramePr>
          <p:nvPr/>
        </p:nvGraphicFramePr>
        <p:xfrm>
          <a:off x="8534401" y="1069435"/>
          <a:ext cx="381000" cy="312737"/>
        </p:xfrm>
        <a:graphic>
          <a:graphicData uri="http://schemas.openxmlformats.org/presentationml/2006/ole">
            <mc:AlternateContent xmlns:mc="http://schemas.openxmlformats.org/markup-compatibility/2006">
              <mc:Choice xmlns:v="urn:schemas-microsoft-com:vml" Requires="v">
                <p:oleObj spid="_x0000_s2144" name="CorelPhotoPaint.Image.9" r:id="rId35" imgW="2755556" imgH="2260317" progId="">
                  <p:embed/>
                </p:oleObj>
              </mc:Choice>
              <mc:Fallback>
                <p:oleObj name="CorelPhotoPaint.Image.9" r:id="rId35" imgW="2755556" imgH="2260317" progId="">
                  <p:embed/>
                  <p:pic>
                    <p:nvPicPr>
                      <p:cNvPr id="39" name="Object 24"/>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34401" y="1069435"/>
                        <a:ext cx="381000"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 name="Group 39"/>
          <p:cNvGrpSpPr>
            <a:grpSpLocks/>
          </p:cNvGrpSpPr>
          <p:nvPr/>
        </p:nvGrpSpPr>
        <p:grpSpPr bwMode="auto">
          <a:xfrm>
            <a:off x="9144001" y="1145635"/>
            <a:ext cx="914400" cy="693737"/>
            <a:chOff x="4656" y="667"/>
            <a:chExt cx="576" cy="437"/>
          </a:xfrm>
        </p:grpSpPr>
        <p:graphicFrame>
          <p:nvGraphicFramePr>
            <p:cNvPr id="41" name="Object 29"/>
            <p:cNvGraphicFramePr>
              <a:graphicFrameLocks noChangeAspect="1"/>
            </p:cNvGraphicFramePr>
            <p:nvPr/>
          </p:nvGraphicFramePr>
          <p:xfrm>
            <a:off x="4656" y="907"/>
            <a:ext cx="240" cy="197"/>
          </p:xfrm>
          <a:graphic>
            <a:graphicData uri="http://schemas.openxmlformats.org/presentationml/2006/ole">
              <mc:AlternateContent xmlns:mc="http://schemas.openxmlformats.org/markup-compatibility/2006">
                <mc:Choice xmlns:v="urn:schemas-microsoft-com:vml" Requires="v">
                  <p:oleObj spid="_x0000_s2145" name="CorelPhotoPaint.Image.9" r:id="rId36" imgW="2755556" imgH="2260317" progId="">
                    <p:embed/>
                  </p:oleObj>
                </mc:Choice>
                <mc:Fallback>
                  <p:oleObj name="CorelPhotoPaint.Image.9" r:id="rId36" imgW="2755556" imgH="2260317" progId="">
                    <p:embed/>
                    <p:pic>
                      <p:nvPicPr>
                        <p:cNvPr id="41" name="Object 29"/>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6" y="907"/>
                          <a:ext cx="24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 name="Object 30"/>
            <p:cNvGraphicFramePr>
              <a:graphicFrameLocks noChangeAspect="1"/>
            </p:cNvGraphicFramePr>
            <p:nvPr/>
          </p:nvGraphicFramePr>
          <p:xfrm>
            <a:off x="4800" y="667"/>
            <a:ext cx="240" cy="197"/>
          </p:xfrm>
          <a:graphic>
            <a:graphicData uri="http://schemas.openxmlformats.org/presentationml/2006/ole">
              <mc:AlternateContent xmlns:mc="http://schemas.openxmlformats.org/markup-compatibility/2006">
                <mc:Choice xmlns:v="urn:schemas-microsoft-com:vml" Requires="v">
                  <p:oleObj spid="_x0000_s2146" name="CorelPhotoPaint.Image.9" r:id="rId37" imgW="2755556" imgH="2260317" progId="">
                    <p:embed/>
                  </p:oleObj>
                </mc:Choice>
                <mc:Fallback>
                  <p:oleObj name="CorelPhotoPaint.Image.9" r:id="rId37" imgW="2755556" imgH="2260317" progId="">
                    <p:embed/>
                    <p:pic>
                      <p:nvPicPr>
                        <p:cNvPr id="42" name="Object 30"/>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0" y="667"/>
                          <a:ext cx="24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 name="Object 31"/>
            <p:cNvGraphicFramePr>
              <a:graphicFrameLocks noChangeAspect="1"/>
            </p:cNvGraphicFramePr>
            <p:nvPr/>
          </p:nvGraphicFramePr>
          <p:xfrm>
            <a:off x="4992" y="768"/>
            <a:ext cx="240" cy="197"/>
          </p:xfrm>
          <a:graphic>
            <a:graphicData uri="http://schemas.openxmlformats.org/presentationml/2006/ole">
              <mc:AlternateContent xmlns:mc="http://schemas.openxmlformats.org/markup-compatibility/2006">
                <mc:Choice xmlns:v="urn:schemas-microsoft-com:vml" Requires="v">
                  <p:oleObj spid="_x0000_s2147" name="CorelPhotoPaint.Image.9" r:id="rId38" imgW="2755556" imgH="2260317" progId="">
                    <p:embed/>
                  </p:oleObj>
                </mc:Choice>
                <mc:Fallback>
                  <p:oleObj name="CorelPhotoPaint.Image.9" r:id="rId38" imgW="2755556" imgH="2260317" progId="">
                    <p:embed/>
                    <p:pic>
                      <p:nvPicPr>
                        <p:cNvPr id="43" name="Object 31"/>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 y="768"/>
                          <a:ext cx="24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4" name="Object 25"/>
          <p:cNvGraphicFramePr>
            <a:graphicFrameLocks noChangeAspect="1"/>
          </p:cNvGraphicFramePr>
          <p:nvPr/>
        </p:nvGraphicFramePr>
        <p:xfrm>
          <a:off x="3124201" y="1382172"/>
          <a:ext cx="406400" cy="349250"/>
        </p:xfrm>
        <a:graphic>
          <a:graphicData uri="http://schemas.openxmlformats.org/presentationml/2006/ole">
            <mc:AlternateContent xmlns:mc="http://schemas.openxmlformats.org/markup-compatibility/2006">
              <mc:Choice xmlns:v="urn:schemas-microsoft-com:vml" Requires="v">
                <p:oleObj spid="_x0000_s2148" name="CorelPhotoPaint.Image.9" r:id="rId39" imgW="2844444" imgH="2438095" progId="">
                  <p:embed/>
                </p:oleObj>
              </mc:Choice>
              <mc:Fallback>
                <p:oleObj name="CorelPhotoPaint.Image.9" r:id="rId39" imgW="2844444" imgH="2438095" progId="">
                  <p:embed/>
                  <p:pic>
                    <p:nvPicPr>
                      <p:cNvPr id="44" name="Object 25"/>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4201" y="1382172"/>
                        <a:ext cx="4064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26"/>
          <p:cNvGraphicFramePr>
            <a:graphicFrameLocks noChangeAspect="1"/>
          </p:cNvGraphicFramePr>
          <p:nvPr/>
        </p:nvGraphicFramePr>
        <p:xfrm>
          <a:off x="3556001" y="1153572"/>
          <a:ext cx="406400" cy="349250"/>
        </p:xfrm>
        <a:graphic>
          <a:graphicData uri="http://schemas.openxmlformats.org/presentationml/2006/ole">
            <mc:AlternateContent xmlns:mc="http://schemas.openxmlformats.org/markup-compatibility/2006">
              <mc:Choice xmlns:v="urn:schemas-microsoft-com:vml" Requires="v">
                <p:oleObj spid="_x0000_s2149" name="CorelPhotoPaint.Image.9" r:id="rId41" imgW="2844444" imgH="2438095" progId="">
                  <p:embed/>
                </p:oleObj>
              </mc:Choice>
              <mc:Fallback>
                <p:oleObj name="CorelPhotoPaint.Image.9" r:id="rId41" imgW="2844444" imgH="2438095" progId="">
                  <p:embed/>
                  <p:pic>
                    <p:nvPicPr>
                      <p:cNvPr id="45" name="Object 26"/>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56001" y="1153572"/>
                        <a:ext cx="4064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27"/>
          <p:cNvGraphicFramePr>
            <a:graphicFrameLocks noChangeAspect="1"/>
          </p:cNvGraphicFramePr>
          <p:nvPr/>
        </p:nvGraphicFramePr>
        <p:xfrm>
          <a:off x="5791201" y="2829972"/>
          <a:ext cx="304800" cy="230188"/>
        </p:xfrm>
        <a:graphic>
          <a:graphicData uri="http://schemas.openxmlformats.org/presentationml/2006/ole">
            <mc:AlternateContent xmlns:mc="http://schemas.openxmlformats.org/markup-compatibility/2006">
              <mc:Choice xmlns:v="urn:schemas-microsoft-com:vml" Requires="v">
                <p:oleObj spid="_x0000_s2150" name="CorelDRAW" r:id="rId42" imgW="1039091" imgH="789709" progId="">
                  <p:embed/>
                </p:oleObj>
              </mc:Choice>
              <mc:Fallback>
                <p:oleObj name="CorelDRAW" r:id="rId42" imgW="1039091" imgH="789709" progId="">
                  <p:embed/>
                  <p:pic>
                    <p:nvPicPr>
                      <p:cNvPr id="46"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1" y="2829972"/>
                        <a:ext cx="304800"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 name="Object 28"/>
          <p:cNvGraphicFramePr>
            <a:graphicFrameLocks noChangeAspect="1"/>
          </p:cNvGraphicFramePr>
          <p:nvPr/>
        </p:nvGraphicFramePr>
        <p:xfrm>
          <a:off x="5334001" y="3361785"/>
          <a:ext cx="304800" cy="230187"/>
        </p:xfrm>
        <a:graphic>
          <a:graphicData uri="http://schemas.openxmlformats.org/presentationml/2006/ole">
            <mc:AlternateContent xmlns:mc="http://schemas.openxmlformats.org/markup-compatibility/2006">
              <mc:Choice xmlns:v="urn:schemas-microsoft-com:vml" Requires="v">
                <p:oleObj spid="_x0000_s2151" name="CorelDRAW" r:id="rId43" imgW="1039091" imgH="789709" progId="">
                  <p:embed/>
                </p:oleObj>
              </mc:Choice>
              <mc:Fallback>
                <p:oleObj name="CorelDRAW" r:id="rId43" imgW="1039091" imgH="789709" progId="">
                  <p:embed/>
                  <p:pic>
                    <p:nvPicPr>
                      <p:cNvPr id="47"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1" y="3361785"/>
                        <a:ext cx="304800" cy="23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 name="1 Título"/>
          <p:cNvSpPr>
            <a:spLocks noGrp="1"/>
          </p:cNvSpPr>
          <p:nvPr>
            <p:ph type="title"/>
          </p:nvPr>
        </p:nvSpPr>
        <p:spPr>
          <a:xfrm>
            <a:off x="0" y="-836314"/>
            <a:ext cx="12192000" cy="1600200"/>
          </a:xfrm>
        </p:spPr>
        <p:txBody>
          <a:bodyPr/>
          <a:lstStyle/>
          <a:p>
            <a:r>
              <a:rPr lang="en-US" dirty="0"/>
              <a:t>Tree thinking: </a:t>
            </a:r>
            <a:r>
              <a:rPr lang="en-US" i="1" dirty="0"/>
              <a:t>descend with modification</a:t>
            </a:r>
          </a:p>
        </p:txBody>
      </p:sp>
      <p:pic>
        <p:nvPicPr>
          <p:cNvPr id="50" name="Picture 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156698" y="4430172"/>
            <a:ext cx="3792843" cy="205516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 Box 14"/>
          <p:cNvSpPr txBox="1">
            <a:spLocks noChangeArrowheads="1"/>
          </p:cNvSpPr>
          <p:nvPr/>
        </p:nvSpPr>
        <p:spPr bwMode="auto">
          <a:xfrm>
            <a:off x="184405" y="4398975"/>
            <a:ext cx="1912383" cy="120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sz="4000" b="1" baseline="-25000">
                <a:solidFill>
                  <a:srgbClr val="5F5F5F"/>
                </a:solidFill>
                <a:latin typeface="Times New Roman" pitchFamily="18" charset="0"/>
              </a:defRPr>
            </a:lvl1pPr>
            <a:lvl2pPr marL="742950" indent="-285750" eaLnBrk="0" hangingPunct="0">
              <a:defRPr sz="4000" b="1" baseline="-25000">
                <a:solidFill>
                  <a:srgbClr val="5F5F5F"/>
                </a:solidFill>
                <a:latin typeface="Times New Roman" pitchFamily="18" charset="0"/>
              </a:defRPr>
            </a:lvl2pPr>
            <a:lvl3pPr marL="1143000" indent="-228600" eaLnBrk="0" hangingPunct="0">
              <a:defRPr sz="4000" b="1" baseline="-25000">
                <a:solidFill>
                  <a:srgbClr val="5F5F5F"/>
                </a:solidFill>
                <a:latin typeface="Times New Roman" pitchFamily="18" charset="0"/>
              </a:defRPr>
            </a:lvl3pPr>
            <a:lvl4pPr marL="1600200" indent="-228600" eaLnBrk="0" hangingPunct="0">
              <a:defRPr sz="4000" b="1" baseline="-25000">
                <a:solidFill>
                  <a:srgbClr val="5F5F5F"/>
                </a:solidFill>
                <a:latin typeface="Times New Roman" pitchFamily="18" charset="0"/>
              </a:defRPr>
            </a:lvl4pPr>
            <a:lvl5pPr marL="2057400" indent="-228600" eaLnBrk="0" hangingPunct="0">
              <a:defRPr sz="4000" b="1" baseline="-25000">
                <a:solidFill>
                  <a:srgbClr val="5F5F5F"/>
                </a:solidFill>
                <a:latin typeface="Times New Roman" pitchFamily="18" charset="0"/>
              </a:defRPr>
            </a:lvl5pPr>
            <a:lvl6pPr marL="2514600" indent="-228600" algn="ctr" eaLnBrk="0" fontAlgn="base" hangingPunct="0">
              <a:spcBef>
                <a:spcPct val="0"/>
              </a:spcBef>
              <a:spcAft>
                <a:spcPct val="0"/>
              </a:spcAft>
              <a:defRPr sz="4000" b="1" baseline="-25000">
                <a:solidFill>
                  <a:srgbClr val="5F5F5F"/>
                </a:solidFill>
                <a:latin typeface="Times New Roman" pitchFamily="18" charset="0"/>
              </a:defRPr>
            </a:lvl6pPr>
            <a:lvl7pPr marL="2971800" indent="-228600" algn="ctr" eaLnBrk="0" fontAlgn="base" hangingPunct="0">
              <a:spcBef>
                <a:spcPct val="0"/>
              </a:spcBef>
              <a:spcAft>
                <a:spcPct val="0"/>
              </a:spcAft>
              <a:defRPr sz="4000" b="1" baseline="-25000">
                <a:solidFill>
                  <a:srgbClr val="5F5F5F"/>
                </a:solidFill>
                <a:latin typeface="Times New Roman" pitchFamily="18" charset="0"/>
              </a:defRPr>
            </a:lvl7pPr>
            <a:lvl8pPr marL="3429000" indent="-228600" algn="ctr" eaLnBrk="0" fontAlgn="base" hangingPunct="0">
              <a:spcBef>
                <a:spcPct val="0"/>
              </a:spcBef>
              <a:spcAft>
                <a:spcPct val="0"/>
              </a:spcAft>
              <a:defRPr sz="4000" b="1" baseline="-25000">
                <a:solidFill>
                  <a:srgbClr val="5F5F5F"/>
                </a:solidFill>
                <a:latin typeface="Times New Roman" pitchFamily="18" charset="0"/>
              </a:defRPr>
            </a:lvl8pPr>
            <a:lvl9pPr marL="3886200" indent="-228600" algn="ctr" eaLnBrk="0" fontAlgn="base" hangingPunct="0">
              <a:spcBef>
                <a:spcPct val="0"/>
              </a:spcBef>
              <a:spcAft>
                <a:spcPct val="0"/>
              </a:spcAft>
              <a:defRPr sz="4000" b="1" baseline="-25000">
                <a:solidFill>
                  <a:srgbClr val="5F5F5F"/>
                </a:solidFill>
                <a:latin typeface="Times New Roman" pitchFamily="18"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s-ES" sz="2400" b="0" i="0" u="none" strike="noStrike" kern="0" cap="none" spc="0" normalizeH="0" baseline="0" noProof="0" dirty="0" err="1">
                <a:ln>
                  <a:noFill/>
                </a:ln>
                <a:solidFill>
                  <a:srgbClr val="000000"/>
                </a:solidFill>
                <a:effectLst/>
                <a:uLnTx/>
                <a:uFillTx/>
                <a:latin typeface="Calibri Light"/>
                <a:ea typeface="Verdana" pitchFamily="34" charset="0"/>
                <a:cs typeface="Calibri Light"/>
              </a:rPr>
              <a:t>Mutation</a:t>
            </a:r>
            <a:r>
              <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rPr>
              <a:t> </a:t>
            </a:r>
            <a:r>
              <a:rPr kumimoji="0" lang="es-ES" sz="2400" b="0" i="0" u="none" strike="noStrike" kern="0" cap="none" spc="0" normalizeH="0" baseline="0" noProof="0" dirty="0" err="1">
                <a:ln>
                  <a:noFill/>
                </a:ln>
                <a:solidFill>
                  <a:srgbClr val="000000"/>
                </a:solidFill>
                <a:effectLst/>
                <a:uLnTx/>
                <a:uFillTx/>
                <a:latin typeface="Calibri Light"/>
                <a:ea typeface="Verdana" pitchFamily="34" charset="0"/>
                <a:cs typeface="Calibri Light"/>
              </a:rPr>
              <a:t>rate</a:t>
            </a:r>
            <a:endPar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s-ES" sz="2400" b="0" i="0" u="none" strike="noStrike" kern="0" cap="none" spc="0" normalizeH="0" baseline="0" noProof="0" dirty="0">
                <a:ln>
                  <a:noFill/>
                </a:ln>
                <a:solidFill>
                  <a:srgbClr val="000000"/>
                </a:solidFill>
                <a:effectLst/>
                <a:uLnTx/>
                <a:uFillTx/>
                <a:latin typeface="Calibri Light"/>
                <a:ea typeface="Verdana" pitchFamily="34" charset="0"/>
                <a:cs typeface="Calibri Light"/>
              </a:rPr>
              <a:t>Time</a:t>
            </a:r>
          </a:p>
          <a:p>
            <a:pPr marL="0" marR="0" lvl="0" indent="0" defTabSz="914400" eaLnBrk="0" fontAlgn="auto" latinLnBrk="0" hangingPunct="0">
              <a:lnSpc>
                <a:spcPct val="100000"/>
              </a:lnSpc>
              <a:spcBef>
                <a:spcPts val="0"/>
              </a:spcBef>
              <a:spcAft>
                <a:spcPts val="0"/>
              </a:spcAft>
              <a:buClrTx/>
              <a:buSzTx/>
              <a:buFontTx/>
              <a:buNone/>
              <a:tabLst/>
              <a:defRPr/>
            </a:pPr>
            <a:r>
              <a:rPr lang="es-ES" sz="2400" b="0" kern="0" baseline="0" dirty="0" err="1">
                <a:solidFill>
                  <a:srgbClr val="000000"/>
                </a:solidFill>
                <a:latin typeface="Calibri Light"/>
                <a:ea typeface="Verdana" pitchFamily="34" charset="0"/>
                <a:cs typeface="Calibri Light"/>
              </a:rPr>
              <a:t>Fixation</a:t>
            </a:r>
            <a:r>
              <a:rPr lang="es-ES" sz="2400" b="0" kern="0" baseline="0" dirty="0">
                <a:solidFill>
                  <a:srgbClr val="000000"/>
                </a:solidFill>
                <a:latin typeface="Calibri Light"/>
                <a:ea typeface="Verdana" pitchFamily="34" charset="0"/>
                <a:cs typeface="Calibri Light"/>
              </a:rPr>
              <a:t> </a:t>
            </a:r>
            <a:r>
              <a:rPr lang="es-ES" sz="2400" b="0" kern="0" baseline="0" dirty="0" err="1">
                <a:solidFill>
                  <a:srgbClr val="000000"/>
                </a:solidFill>
                <a:latin typeface="Calibri Light"/>
                <a:ea typeface="Verdana" pitchFamily="34" charset="0"/>
                <a:cs typeface="Calibri Light"/>
              </a:rPr>
              <a:t>rate</a:t>
            </a:r>
            <a:endParaRPr lang="es-ES" sz="2400" b="0" kern="0" baseline="0" dirty="0">
              <a:solidFill>
                <a:srgbClr val="000000"/>
              </a:solidFill>
              <a:latin typeface="Calibri Light"/>
              <a:ea typeface="Verdana" pitchFamily="34" charset="0"/>
              <a:cs typeface="Calibri Light"/>
            </a:endParaRPr>
          </a:p>
        </p:txBody>
      </p:sp>
      <p:sp>
        <p:nvSpPr>
          <p:cNvPr id="51" name="50 Rectángulo"/>
          <p:cNvSpPr/>
          <p:nvPr/>
        </p:nvSpPr>
        <p:spPr>
          <a:xfrm>
            <a:off x="2621734" y="4645517"/>
            <a:ext cx="1834156" cy="830997"/>
          </a:xfrm>
          <a:prstGeom prst="rect">
            <a:avLst/>
          </a:prstGeom>
        </p:spPr>
        <p:txBody>
          <a:bodyPr wrap="none">
            <a:spAutoFit/>
          </a:bodyPr>
          <a:lstStyle/>
          <a:p>
            <a:pPr lvl="0" eaLnBrk="0" hangingPunct="0">
              <a:defRPr/>
            </a:pPr>
            <a:r>
              <a:rPr lang="es-ES" sz="2400" kern="0" dirty="0" err="1">
                <a:solidFill>
                  <a:srgbClr val="000000"/>
                </a:solidFill>
                <a:latin typeface="Calibri Light"/>
                <a:ea typeface="Verdana" pitchFamily="34" charset="0"/>
                <a:cs typeface="Calibri Light"/>
              </a:rPr>
              <a:t>Reproductive</a:t>
            </a:r>
            <a:endParaRPr lang="es-ES" sz="2400" kern="0" dirty="0">
              <a:solidFill>
                <a:srgbClr val="000000"/>
              </a:solidFill>
              <a:latin typeface="Calibri Light"/>
              <a:ea typeface="Verdana" pitchFamily="34" charset="0"/>
              <a:cs typeface="Calibri Light"/>
            </a:endParaRPr>
          </a:p>
          <a:p>
            <a:pPr lvl="0" eaLnBrk="0" hangingPunct="0">
              <a:defRPr/>
            </a:pPr>
            <a:r>
              <a:rPr lang="es-ES" sz="2400" kern="0" dirty="0">
                <a:solidFill>
                  <a:srgbClr val="000000"/>
                </a:solidFill>
                <a:latin typeface="Calibri Light"/>
                <a:ea typeface="Verdana" pitchFamily="34" charset="0"/>
                <a:cs typeface="Calibri Light"/>
              </a:rPr>
              <a:t> </a:t>
            </a:r>
            <a:r>
              <a:rPr lang="es-ES" sz="2400" kern="0" dirty="0" err="1">
                <a:solidFill>
                  <a:srgbClr val="000000"/>
                </a:solidFill>
                <a:latin typeface="Calibri Light"/>
                <a:ea typeface="Verdana" pitchFamily="34" charset="0"/>
                <a:cs typeface="Calibri Light"/>
              </a:rPr>
              <a:t>isolation</a:t>
            </a:r>
            <a:endParaRPr lang="es-ES" sz="2400" kern="0" baseline="-25000" dirty="0">
              <a:solidFill>
                <a:srgbClr val="000000"/>
              </a:solidFill>
              <a:latin typeface="Calibri Light"/>
              <a:ea typeface="Verdana" pitchFamily="34" charset="0"/>
              <a:cs typeface="Calibri Light"/>
            </a:endParaRPr>
          </a:p>
        </p:txBody>
      </p:sp>
      <p:sp>
        <p:nvSpPr>
          <p:cNvPr id="52" name="51 CuadroTexto"/>
          <p:cNvSpPr txBox="1"/>
          <p:nvPr/>
        </p:nvSpPr>
        <p:spPr>
          <a:xfrm>
            <a:off x="2130713" y="4645517"/>
            <a:ext cx="441146" cy="707886"/>
          </a:xfrm>
          <a:prstGeom prst="rect">
            <a:avLst/>
          </a:prstGeom>
          <a:noFill/>
        </p:spPr>
        <p:txBody>
          <a:bodyPr wrap="none" rtlCol="0">
            <a:spAutoFit/>
          </a:bodyPr>
          <a:lstStyle/>
          <a:p>
            <a:r>
              <a:rPr lang="en-US" sz="4000" b="1" dirty="0">
                <a:solidFill>
                  <a:schemeClr val="accent1">
                    <a:lumMod val="75000"/>
                  </a:schemeClr>
                </a:solidFill>
              </a:rPr>
              <a:t>+</a:t>
            </a:r>
          </a:p>
        </p:txBody>
      </p:sp>
      <p:sp>
        <p:nvSpPr>
          <p:cNvPr id="53" name="52 Flecha abajo"/>
          <p:cNvSpPr/>
          <p:nvPr/>
        </p:nvSpPr>
        <p:spPr>
          <a:xfrm>
            <a:off x="2220011" y="5681049"/>
            <a:ext cx="262550" cy="402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3 Rectángulo"/>
          <p:cNvSpPr/>
          <p:nvPr/>
        </p:nvSpPr>
        <p:spPr>
          <a:xfrm>
            <a:off x="1564853" y="6083928"/>
            <a:ext cx="1572866" cy="461665"/>
          </a:xfrm>
          <a:prstGeom prst="rect">
            <a:avLst/>
          </a:prstGeom>
        </p:spPr>
        <p:txBody>
          <a:bodyPr wrap="none">
            <a:spAutoFit/>
          </a:bodyPr>
          <a:lstStyle/>
          <a:p>
            <a:pPr lvl="0" eaLnBrk="0" hangingPunct="0">
              <a:defRPr/>
            </a:pPr>
            <a:r>
              <a:rPr lang="es-ES" sz="2400" kern="0" dirty="0" err="1">
                <a:solidFill>
                  <a:srgbClr val="000000"/>
                </a:solidFill>
                <a:latin typeface="Calibri Light"/>
                <a:ea typeface="Verdana" pitchFamily="34" charset="0"/>
                <a:cs typeface="Calibri Light"/>
              </a:rPr>
              <a:t>Divergence</a:t>
            </a:r>
            <a:endParaRPr lang="es-ES" sz="2400" kern="0" baseline="-25000" dirty="0">
              <a:solidFill>
                <a:srgbClr val="000000"/>
              </a:solidFill>
              <a:latin typeface="Calibri Light"/>
              <a:ea typeface="Verdana" pitchFamily="34" charset="0"/>
              <a:cs typeface="Calibri Light"/>
            </a:endParaRPr>
          </a:p>
        </p:txBody>
      </p:sp>
      <p:sp>
        <p:nvSpPr>
          <p:cNvPr id="55" name="54 Rectángulo"/>
          <p:cNvSpPr/>
          <p:nvPr/>
        </p:nvSpPr>
        <p:spPr>
          <a:xfrm>
            <a:off x="1644825" y="3937310"/>
            <a:ext cx="1630575" cy="461665"/>
          </a:xfrm>
          <a:prstGeom prst="rect">
            <a:avLst/>
          </a:prstGeom>
        </p:spPr>
        <p:txBody>
          <a:bodyPr wrap="none">
            <a:spAutoFit/>
          </a:bodyPr>
          <a:lstStyle/>
          <a:p>
            <a:pPr lvl="0" eaLnBrk="0" hangingPunct="0">
              <a:defRPr/>
            </a:pPr>
            <a:r>
              <a:rPr lang="es-ES" sz="2400" b="1" kern="0" cap="all" dirty="0" err="1">
                <a:solidFill>
                  <a:schemeClr val="accent1">
                    <a:lumMod val="75000"/>
                  </a:schemeClr>
                </a:solidFill>
                <a:latin typeface="Calibri Light"/>
                <a:ea typeface="Verdana" pitchFamily="34" charset="0"/>
                <a:cs typeface="Calibri Light"/>
              </a:rPr>
              <a:t>Speciation</a:t>
            </a:r>
            <a:endParaRPr lang="es-ES" sz="2400" b="1" kern="0" cap="all" dirty="0">
              <a:solidFill>
                <a:schemeClr val="accent1">
                  <a:lumMod val="75000"/>
                </a:schemeClr>
              </a:solidFill>
              <a:latin typeface="Calibri Light"/>
              <a:ea typeface="Verdana" pitchFamily="34" charset="0"/>
              <a:cs typeface="Calibri Light"/>
            </a:endParaRPr>
          </a:p>
        </p:txBody>
      </p:sp>
    </p:spTree>
    <p:extLst>
      <p:ext uri="{BB962C8B-B14F-4D97-AF65-F5344CB8AC3E}">
        <p14:creationId xmlns:p14="http://schemas.microsoft.com/office/powerpoint/2010/main" val="28337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499"/>
                                          </p:stCondLst>
                                        </p:cTn>
                                        <p:tgtEl>
                                          <p:spTgt spid="20"/>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499"/>
                                          </p:stCondLst>
                                        </p:cTn>
                                        <p:tgtEl>
                                          <p:spTgt spid="21"/>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499"/>
                                          </p:stCondLst>
                                        </p:cTn>
                                        <p:tgtEl>
                                          <p:spTgt spid="22"/>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499"/>
                                          </p:stCondLst>
                                        </p:cTn>
                                        <p:tgtEl>
                                          <p:spTgt spid="23"/>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499"/>
                                          </p:stCondLst>
                                        </p:cTn>
                                        <p:tgtEl>
                                          <p:spTgt spid="24"/>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nodeType="after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499"/>
                                          </p:stCondLst>
                                        </p:cTn>
                                        <p:tgtEl>
                                          <p:spTgt spid="36"/>
                                        </p:tgtEl>
                                        <p:attrNameLst>
                                          <p:attrName>style.visibility</p:attrName>
                                        </p:attrNameLst>
                                      </p:cBhvr>
                                      <p:to>
                                        <p:strVal val="visible"/>
                                      </p:to>
                                    </p:set>
                                  </p:childTnLst>
                                </p:cTn>
                              </p:par>
                            </p:childTnLst>
                          </p:cTn>
                        </p:par>
                        <p:par>
                          <p:cTn id="36" fill="hold">
                            <p:stCondLst>
                              <p:cond delay="4500"/>
                            </p:stCondLst>
                            <p:childTnLst>
                              <p:par>
                                <p:cTn id="37" presetID="1" presetClass="entr" presetSubtype="0" fill="hold" nodeType="afterEffect">
                                  <p:stCondLst>
                                    <p:cond delay="0"/>
                                  </p:stCondLst>
                                  <p:childTnLst>
                                    <p:set>
                                      <p:cBhvr>
                                        <p:cTn id="38" dur="1" fill="hold">
                                          <p:stCondLst>
                                            <p:cond delay="499"/>
                                          </p:stCondLst>
                                        </p:cTn>
                                        <p:tgtEl>
                                          <p:spTgt spid="26"/>
                                        </p:tgtEl>
                                        <p:attrNameLst>
                                          <p:attrName>style.visibility</p:attrName>
                                        </p:attrNameLst>
                                      </p:cBhvr>
                                      <p:to>
                                        <p:strVal val="visible"/>
                                      </p:to>
                                    </p:set>
                                  </p:childTnLst>
                                </p:cTn>
                              </p:par>
                            </p:childTnLst>
                          </p:cTn>
                        </p:par>
                        <p:par>
                          <p:cTn id="39" fill="hold">
                            <p:stCondLst>
                              <p:cond delay="5000"/>
                            </p:stCondLst>
                            <p:childTnLst>
                              <p:par>
                                <p:cTn id="40" presetID="1" presetClass="entr" presetSubtype="0" fill="hold" nodeType="afterEffect">
                                  <p:stCondLst>
                                    <p:cond delay="0"/>
                                  </p:stCondLst>
                                  <p:childTnLst>
                                    <p:set>
                                      <p:cBhvr>
                                        <p:cTn id="41" dur="1" fill="hold">
                                          <p:stCondLst>
                                            <p:cond delay="499"/>
                                          </p:stCondLst>
                                        </p:cTn>
                                        <p:tgtEl>
                                          <p:spTgt spid="27"/>
                                        </p:tgtEl>
                                        <p:attrNameLst>
                                          <p:attrName>style.visibility</p:attrName>
                                        </p:attrNameLst>
                                      </p:cBhvr>
                                      <p:to>
                                        <p:strVal val="visible"/>
                                      </p:to>
                                    </p:set>
                                  </p:childTnLst>
                                </p:cTn>
                              </p:par>
                            </p:childTnLst>
                          </p:cTn>
                        </p:par>
                        <p:par>
                          <p:cTn id="42" fill="hold">
                            <p:stCondLst>
                              <p:cond delay="5500"/>
                            </p:stCondLst>
                            <p:childTnLst>
                              <p:par>
                                <p:cTn id="43" presetID="1" presetClass="entr" presetSubtype="0" fill="hold" nodeType="afterEffect">
                                  <p:stCondLst>
                                    <p:cond delay="0"/>
                                  </p:stCondLst>
                                  <p:childTnLst>
                                    <p:set>
                                      <p:cBhvr>
                                        <p:cTn id="44" dur="1" fill="hold">
                                          <p:stCondLst>
                                            <p:cond delay="499"/>
                                          </p:stCondLst>
                                        </p:cTn>
                                        <p:tgtEl>
                                          <p:spTgt spid="35"/>
                                        </p:tgtEl>
                                        <p:attrNameLst>
                                          <p:attrName>style.visibility</p:attrName>
                                        </p:attrNameLst>
                                      </p:cBhvr>
                                      <p:to>
                                        <p:strVal val="visible"/>
                                      </p:to>
                                    </p:set>
                                  </p:childTnLst>
                                </p:cTn>
                              </p:par>
                            </p:childTnLst>
                          </p:cTn>
                        </p:par>
                        <p:par>
                          <p:cTn id="45" fill="hold">
                            <p:stCondLst>
                              <p:cond delay="6000"/>
                            </p:stCondLst>
                            <p:childTnLst>
                              <p:par>
                                <p:cTn id="46" presetID="1" presetClass="entr" presetSubtype="0" fill="hold" nodeType="afterEffect">
                                  <p:stCondLst>
                                    <p:cond delay="0"/>
                                  </p:stCondLst>
                                  <p:childTnLst>
                                    <p:set>
                                      <p:cBhvr>
                                        <p:cTn id="47" dur="1" fill="hold">
                                          <p:stCondLst>
                                            <p:cond delay="499"/>
                                          </p:stCondLst>
                                        </p:cTn>
                                        <p:tgtEl>
                                          <p:spTgt spid="28"/>
                                        </p:tgtEl>
                                        <p:attrNameLst>
                                          <p:attrName>style.visibility</p:attrName>
                                        </p:attrNameLst>
                                      </p:cBhvr>
                                      <p:to>
                                        <p:strVal val="visible"/>
                                      </p:to>
                                    </p:set>
                                  </p:childTnLst>
                                </p:cTn>
                              </p:par>
                            </p:childTnLst>
                          </p:cTn>
                        </p:par>
                        <p:par>
                          <p:cTn id="48" fill="hold">
                            <p:stCondLst>
                              <p:cond delay="6500"/>
                            </p:stCondLst>
                            <p:childTnLst>
                              <p:par>
                                <p:cTn id="49" presetID="1" presetClass="entr" presetSubtype="0" fill="hold" nodeType="afterEffect">
                                  <p:stCondLst>
                                    <p:cond delay="0"/>
                                  </p:stCondLst>
                                  <p:childTnLst>
                                    <p:set>
                                      <p:cBhvr>
                                        <p:cTn id="50" dur="1" fill="hold">
                                          <p:stCondLst>
                                            <p:cond delay="499"/>
                                          </p:stCondLst>
                                        </p:cTn>
                                        <p:tgtEl>
                                          <p:spTgt spid="29"/>
                                        </p:tgtEl>
                                        <p:attrNameLst>
                                          <p:attrName>style.visibility</p:attrName>
                                        </p:attrNameLst>
                                      </p:cBhvr>
                                      <p:to>
                                        <p:strVal val="visible"/>
                                      </p:to>
                                    </p:set>
                                  </p:childTnLst>
                                </p:cTn>
                              </p:par>
                            </p:childTnLst>
                          </p:cTn>
                        </p:par>
                        <p:par>
                          <p:cTn id="51" fill="hold">
                            <p:stCondLst>
                              <p:cond delay="7000"/>
                            </p:stCondLst>
                            <p:childTnLst>
                              <p:par>
                                <p:cTn id="52" presetID="1" presetClass="entr" presetSubtype="0" fill="hold" nodeType="afterEffect">
                                  <p:stCondLst>
                                    <p:cond delay="0"/>
                                  </p:stCondLst>
                                  <p:childTnLst>
                                    <p:set>
                                      <p:cBhvr>
                                        <p:cTn id="53" dur="1" fill="hold">
                                          <p:stCondLst>
                                            <p:cond delay="499"/>
                                          </p:stCondLst>
                                        </p:cTn>
                                        <p:tgtEl>
                                          <p:spTgt spid="34"/>
                                        </p:tgtEl>
                                        <p:attrNameLst>
                                          <p:attrName>style.visibility</p:attrName>
                                        </p:attrNameLst>
                                      </p:cBhvr>
                                      <p:to>
                                        <p:strVal val="visible"/>
                                      </p:to>
                                    </p:set>
                                  </p:childTnLst>
                                </p:cTn>
                              </p:par>
                            </p:childTnLst>
                          </p:cTn>
                        </p:par>
                        <p:par>
                          <p:cTn id="54" fill="hold">
                            <p:stCondLst>
                              <p:cond delay="7500"/>
                            </p:stCondLst>
                            <p:childTnLst>
                              <p:par>
                                <p:cTn id="55" presetID="1" presetClass="entr" presetSubtype="0" fill="hold" nodeType="afterEffect">
                                  <p:stCondLst>
                                    <p:cond delay="0"/>
                                  </p:stCondLst>
                                  <p:childTnLst>
                                    <p:set>
                                      <p:cBhvr>
                                        <p:cTn id="56" dur="1" fill="hold">
                                          <p:stCondLst>
                                            <p:cond delay="499"/>
                                          </p:stCondLst>
                                        </p:cTn>
                                        <p:tgtEl>
                                          <p:spTgt spid="30"/>
                                        </p:tgtEl>
                                        <p:attrNameLst>
                                          <p:attrName>style.visibility</p:attrName>
                                        </p:attrNameLst>
                                      </p:cBhvr>
                                      <p:to>
                                        <p:strVal val="visible"/>
                                      </p:to>
                                    </p:set>
                                  </p:childTnLst>
                                </p:cTn>
                              </p:par>
                            </p:childTnLst>
                          </p:cTn>
                        </p:par>
                        <p:par>
                          <p:cTn id="57" fill="hold">
                            <p:stCondLst>
                              <p:cond delay="8000"/>
                            </p:stCondLst>
                            <p:childTnLst>
                              <p:par>
                                <p:cTn id="58" presetID="1" presetClass="entr" presetSubtype="0" fill="hold" nodeType="afterEffect">
                                  <p:stCondLst>
                                    <p:cond delay="0"/>
                                  </p:stCondLst>
                                  <p:childTnLst>
                                    <p:set>
                                      <p:cBhvr>
                                        <p:cTn id="59" dur="1" fill="hold">
                                          <p:stCondLst>
                                            <p:cond delay="499"/>
                                          </p:stCondLst>
                                        </p:cTn>
                                        <p:tgtEl>
                                          <p:spTgt spid="31"/>
                                        </p:tgtEl>
                                        <p:attrNameLst>
                                          <p:attrName>style.visibility</p:attrName>
                                        </p:attrNameLst>
                                      </p:cBhvr>
                                      <p:to>
                                        <p:strVal val="visible"/>
                                      </p:to>
                                    </p:set>
                                  </p:childTnLst>
                                </p:cTn>
                              </p:par>
                            </p:childTnLst>
                          </p:cTn>
                        </p:par>
                        <p:par>
                          <p:cTn id="60" fill="hold">
                            <p:stCondLst>
                              <p:cond delay="8500"/>
                            </p:stCondLst>
                            <p:childTnLst>
                              <p:par>
                                <p:cTn id="61" presetID="1" presetClass="entr" presetSubtype="0" fill="hold" nodeType="afterEffect">
                                  <p:stCondLst>
                                    <p:cond delay="0"/>
                                  </p:stCondLst>
                                  <p:childTnLst>
                                    <p:set>
                                      <p:cBhvr>
                                        <p:cTn id="62" dur="1" fill="hold">
                                          <p:stCondLst>
                                            <p:cond delay="499"/>
                                          </p:stCondLst>
                                        </p:cTn>
                                        <p:tgtEl>
                                          <p:spTgt spid="37"/>
                                        </p:tgtEl>
                                        <p:attrNameLst>
                                          <p:attrName>style.visibility</p:attrName>
                                        </p:attrNameLst>
                                      </p:cBhvr>
                                      <p:to>
                                        <p:strVal val="visible"/>
                                      </p:to>
                                    </p:set>
                                  </p:childTnLst>
                                </p:cTn>
                              </p:par>
                            </p:childTnLst>
                          </p:cTn>
                        </p:par>
                        <p:par>
                          <p:cTn id="63" fill="hold">
                            <p:stCondLst>
                              <p:cond delay="9000"/>
                            </p:stCondLst>
                            <p:childTnLst>
                              <p:par>
                                <p:cTn id="64" presetID="1" presetClass="entr" presetSubtype="0" fill="hold" nodeType="afterEffect">
                                  <p:stCondLst>
                                    <p:cond delay="0"/>
                                  </p:stCondLst>
                                  <p:childTnLst>
                                    <p:set>
                                      <p:cBhvr>
                                        <p:cTn id="65" dur="1" fill="hold">
                                          <p:stCondLst>
                                            <p:cond delay="499"/>
                                          </p:stCondLst>
                                        </p:cTn>
                                        <p:tgtEl>
                                          <p:spTgt spid="32"/>
                                        </p:tgtEl>
                                        <p:attrNameLst>
                                          <p:attrName>style.visibility</p:attrName>
                                        </p:attrNameLst>
                                      </p:cBhvr>
                                      <p:to>
                                        <p:strVal val="visible"/>
                                      </p:to>
                                    </p:set>
                                  </p:childTnLst>
                                </p:cTn>
                              </p:par>
                            </p:childTnLst>
                          </p:cTn>
                        </p:par>
                        <p:par>
                          <p:cTn id="66" fill="hold">
                            <p:stCondLst>
                              <p:cond delay="9500"/>
                            </p:stCondLst>
                            <p:childTnLst>
                              <p:par>
                                <p:cTn id="67" presetID="1" presetClass="entr" presetSubtype="0" fill="hold" nodeType="afterEffect">
                                  <p:stCondLst>
                                    <p:cond delay="0"/>
                                  </p:stCondLst>
                                  <p:childTnLst>
                                    <p:set>
                                      <p:cBhvr>
                                        <p:cTn id="68" dur="1" fill="hold">
                                          <p:stCondLst>
                                            <p:cond delay="499"/>
                                          </p:stCondLst>
                                        </p:cTn>
                                        <p:tgtEl>
                                          <p:spTgt spid="47"/>
                                        </p:tgtEl>
                                        <p:attrNameLst>
                                          <p:attrName>style.visibility</p:attrName>
                                        </p:attrNameLst>
                                      </p:cBhvr>
                                      <p:to>
                                        <p:strVal val="visible"/>
                                      </p:to>
                                    </p:set>
                                  </p:childTnLst>
                                </p:cTn>
                              </p:par>
                            </p:childTnLst>
                          </p:cTn>
                        </p:par>
                        <p:par>
                          <p:cTn id="69" fill="hold">
                            <p:stCondLst>
                              <p:cond delay="10000"/>
                            </p:stCondLst>
                            <p:childTnLst>
                              <p:par>
                                <p:cTn id="70" presetID="1" presetClass="entr" presetSubtype="0" fill="hold" nodeType="afterEffect">
                                  <p:stCondLst>
                                    <p:cond delay="0"/>
                                  </p:stCondLst>
                                  <p:childTnLst>
                                    <p:set>
                                      <p:cBhvr>
                                        <p:cTn id="71" dur="1" fill="hold">
                                          <p:stCondLst>
                                            <p:cond delay="499"/>
                                          </p:stCondLst>
                                        </p:cTn>
                                        <p:tgtEl>
                                          <p:spTgt spid="46"/>
                                        </p:tgtEl>
                                        <p:attrNameLst>
                                          <p:attrName>style.visibility</p:attrName>
                                        </p:attrNameLst>
                                      </p:cBhvr>
                                      <p:to>
                                        <p:strVal val="visible"/>
                                      </p:to>
                                    </p:set>
                                  </p:childTnLst>
                                </p:cTn>
                              </p:par>
                            </p:childTnLst>
                          </p:cTn>
                        </p:par>
                        <p:par>
                          <p:cTn id="72" fill="hold">
                            <p:stCondLst>
                              <p:cond delay="10500"/>
                            </p:stCondLst>
                            <p:childTnLst>
                              <p:par>
                                <p:cTn id="73" presetID="1" presetClass="entr" presetSubtype="0" fill="hold" nodeType="afterEffect">
                                  <p:stCondLst>
                                    <p:cond delay="0"/>
                                  </p:stCondLst>
                                  <p:childTnLst>
                                    <p:set>
                                      <p:cBhvr>
                                        <p:cTn id="74" dur="1" fill="hold">
                                          <p:stCondLst>
                                            <p:cond delay="499"/>
                                          </p:stCondLst>
                                        </p:cTn>
                                        <p:tgtEl>
                                          <p:spTgt spid="33"/>
                                        </p:tgtEl>
                                        <p:attrNameLst>
                                          <p:attrName>style.visibility</p:attrName>
                                        </p:attrNameLst>
                                      </p:cBhvr>
                                      <p:to>
                                        <p:strVal val="visible"/>
                                      </p:to>
                                    </p:set>
                                  </p:childTnLst>
                                </p:cTn>
                              </p:par>
                            </p:childTnLst>
                          </p:cTn>
                        </p:par>
                        <p:par>
                          <p:cTn id="75" fill="hold">
                            <p:stCondLst>
                              <p:cond delay="11000"/>
                            </p:stCondLst>
                            <p:childTnLst>
                              <p:par>
                                <p:cTn id="76" presetID="1" presetClass="entr" presetSubtype="0" fill="hold" nodeType="afterEffect">
                                  <p:stCondLst>
                                    <p:cond delay="0"/>
                                  </p:stCondLst>
                                  <p:childTnLst>
                                    <p:set>
                                      <p:cBhvr>
                                        <p:cTn id="77" dur="1" fill="hold">
                                          <p:stCondLst>
                                            <p:cond delay="499"/>
                                          </p:stCondLst>
                                        </p:cTn>
                                        <p:tgtEl>
                                          <p:spTgt spid="38"/>
                                        </p:tgtEl>
                                        <p:attrNameLst>
                                          <p:attrName>style.visibility</p:attrName>
                                        </p:attrNameLst>
                                      </p:cBhvr>
                                      <p:to>
                                        <p:strVal val="visible"/>
                                      </p:to>
                                    </p:set>
                                  </p:childTnLst>
                                </p:cTn>
                              </p:par>
                            </p:childTnLst>
                          </p:cTn>
                        </p:par>
                        <p:par>
                          <p:cTn id="78" fill="hold">
                            <p:stCondLst>
                              <p:cond delay="11500"/>
                            </p:stCondLst>
                            <p:childTnLst>
                              <p:par>
                                <p:cTn id="79" presetID="22" presetClass="entr" presetSubtype="4" fill="hold"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childTnLst>
                          </p:cTn>
                        </p:par>
                        <p:par>
                          <p:cTn id="82" fill="hold">
                            <p:stCondLst>
                              <p:cond delay="12000"/>
                            </p:stCondLst>
                            <p:childTnLst>
                              <p:par>
                                <p:cTn id="83" presetID="1" presetClass="entr" presetSubtype="0" fill="hold" nodeType="afterEffect">
                                  <p:stCondLst>
                                    <p:cond delay="0"/>
                                  </p:stCondLst>
                                  <p:childTnLst>
                                    <p:set>
                                      <p:cBhvr>
                                        <p:cTn id="84" dur="1" fill="hold">
                                          <p:stCondLst>
                                            <p:cond delay="499"/>
                                          </p:stCondLst>
                                        </p:cTn>
                                        <p:tgtEl>
                                          <p:spTgt spid="40"/>
                                        </p:tgtEl>
                                        <p:attrNameLst>
                                          <p:attrName>style.visibility</p:attrName>
                                        </p:attrNameLst>
                                      </p:cBhvr>
                                      <p:to>
                                        <p:strVal val="visible"/>
                                      </p:to>
                                    </p:set>
                                  </p:childTnLst>
                                </p:cTn>
                              </p:par>
                            </p:childTnLst>
                          </p:cTn>
                        </p:par>
                        <p:par>
                          <p:cTn id="85" fill="hold">
                            <p:stCondLst>
                              <p:cond delay="12500"/>
                            </p:stCondLst>
                            <p:childTnLst>
                              <p:par>
                                <p:cTn id="86" presetID="1" presetClass="entr" presetSubtype="0" fill="hold" nodeType="afterEffect">
                                  <p:stCondLst>
                                    <p:cond delay="0"/>
                                  </p:stCondLst>
                                  <p:childTnLst>
                                    <p:set>
                                      <p:cBhvr>
                                        <p:cTn id="87" dur="1" fill="hold">
                                          <p:stCondLst>
                                            <p:cond delay="499"/>
                                          </p:stCondLst>
                                        </p:cTn>
                                        <p:tgtEl>
                                          <p:spTgt spid="39"/>
                                        </p:tgtEl>
                                        <p:attrNameLst>
                                          <p:attrName>style.visibility</p:attrName>
                                        </p:attrNameLst>
                                      </p:cBhvr>
                                      <p:to>
                                        <p:strVal val="visible"/>
                                      </p:to>
                                    </p:set>
                                  </p:childTnLst>
                                </p:cTn>
                              </p:par>
                            </p:childTnLst>
                          </p:cTn>
                        </p:par>
                        <p:par>
                          <p:cTn id="88" fill="hold">
                            <p:stCondLst>
                              <p:cond delay="13000"/>
                            </p:stCondLst>
                            <p:childTnLst>
                              <p:par>
                                <p:cTn id="89" presetID="1" presetClass="entr" presetSubtype="0" fill="hold" nodeType="afterEffect">
                                  <p:stCondLst>
                                    <p:cond delay="0"/>
                                  </p:stCondLst>
                                  <p:childTnLst>
                                    <p:set>
                                      <p:cBhvr>
                                        <p:cTn id="90" dur="1" fill="hold">
                                          <p:stCondLst>
                                            <p:cond delay="499"/>
                                          </p:stCondLst>
                                        </p:cTn>
                                        <p:tgtEl>
                                          <p:spTgt spid="44"/>
                                        </p:tgtEl>
                                        <p:attrNameLst>
                                          <p:attrName>style.visibility</p:attrName>
                                        </p:attrNameLst>
                                      </p:cBhvr>
                                      <p:to>
                                        <p:strVal val="visible"/>
                                      </p:to>
                                    </p:set>
                                  </p:childTnLst>
                                </p:cTn>
                              </p:par>
                            </p:childTnLst>
                          </p:cTn>
                        </p:par>
                        <p:par>
                          <p:cTn id="91" fill="hold">
                            <p:stCondLst>
                              <p:cond delay="13500"/>
                            </p:stCondLst>
                            <p:childTnLst>
                              <p:par>
                                <p:cTn id="92" presetID="1" presetClass="entr" presetSubtype="0" fill="hold" nodeType="afterEffect">
                                  <p:stCondLst>
                                    <p:cond delay="0"/>
                                  </p:stCondLst>
                                  <p:childTnLst>
                                    <p:set>
                                      <p:cBhvr>
                                        <p:cTn id="93" dur="1" fill="hold">
                                          <p:stCondLst>
                                            <p:cond delay="499"/>
                                          </p:stCondLst>
                                        </p:cTn>
                                        <p:tgtEl>
                                          <p:spTgt spid="4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Molecular revolution in the living beings classification</a:t>
            </a:r>
          </a:p>
        </p:txBody>
      </p:sp>
      <p:sp>
        <p:nvSpPr>
          <p:cNvPr id="3" name="2 Marcador de contenido"/>
          <p:cNvSpPr>
            <a:spLocks noGrp="1"/>
          </p:cNvSpPr>
          <p:nvPr>
            <p:ph idx="1"/>
          </p:nvPr>
        </p:nvSpPr>
        <p:spPr>
          <a:xfrm>
            <a:off x="2493584" y="2718304"/>
            <a:ext cx="7049632" cy="1822009"/>
          </a:xfr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indent="0">
              <a:buNone/>
            </a:pPr>
            <a:r>
              <a:rPr lang="en-US" dirty="0">
                <a:solidFill>
                  <a:srgbClr val="C00000"/>
                </a:solidFill>
              </a:rPr>
              <a:t>Molecular data (DNA and proteins; genomes)</a:t>
            </a:r>
          </a:p>
          <a:p>
            <a:pPr lvl="1"/>
            <a:r>
              <a:rPr lang="en-US" dirty="0">
                <a:solidFill>
                  <a:srgbClr val="C00000"/>
                </a:solidFill>
              </a:rPr>
              <a:t>Universal</a:t>
            </a:r>
          </a:p>
          <a:p>
            <a:pPr lvl="1"/>
            <a:r>
              <a:rPr lang="en-US" dirty="0">
                <a:solidFill>
                  <a:srgbClr val="C00000"/>
                </a:solidFill>
              </a:rPr>
              <a:t>Evolve more uniformly</a:t>
            </a:r>
          </a:p>
          <a:p>
            <a:pPr lvl="1"/>
            <a:r>
              <a:rPr lang="en-US" dirty="0">
                <a:solidFill>
                  <a:srgbClr val="C00000"/>
                </a:solidFill>
              </a:rPr>
              <a:t>More adequate for quantitative analysis</a:t>
            </a:r>
          </a:p>
          <a:p>
            <a:pPr lvl="1"/>
            <a:r>
              <a:rPr lang="en-US" dirty="0">
                <a:solidFill>
                  <a:srgbClr val="C00000"/>
                </a:solidFill>
              </a:rPr>
              <a:t>Much more abundant</a:t>
            </a:r>
          </a:p>
        </p:txBody>
      </p:sp>
      <p:sp>
        <p:nvSpPr>
          <p:cNvPr id="4" name="3 Rectángulo"/>
          <p:cNvSpPr/>
          <p:nvPr/>
        </p:nvSpPr>
        <p:spPr>
          <a:xfrm>
            <a:off x="2160613" y="1782200"/>
            <a:ext cx="7715574" cy="584775"/>
          </a:xfrm>
          <a:prstGeom prst="rect">
            <a:avLst/>
          </a:prstGeom>
        </p:spPr>
        <p:txBody>
          <a:bodyPr wrap="none">
            <a:spAutoFit/>
          </a:bodyPr>
          <a:lstStyle/>
          <a:p>
            <a:r>
              <a:rPr lang="en-US" sz="3200" dirty="0"/>
              <a:t>Morphological features </a:t>
            </a:r>
            <a:r>
              <a:rPr lang="en-US" sz="3200" i="1" dirty="0"/>
              <a:t>vs</a:t>
            </a:r>
            <a:r>
              <a:rPr lang="en-US" sz="3200" dirty="0"/>
              <a:t> molecular data</a:t>
            </a:r>
          </a:p>
        </p:txBody>
      </p:sp>
      <p:sp>
        <p:nvSpPr>
          <p:cNvPr id="5" name="4 Rectángulo"/>
          <p:cNvSpPr/>
          <p:nvPr/>
        </p:nvSpPr>
        <p:spPr>
          <a:xfrm>
            <a:off x="1634002" y="4795497"/>
            <a:ext cx="8012465" cy="1569660"/>
          </a:xfrm>
          <a:prstGeom prst="rect">
            <a:avLst/>
          </a:prstGeom>
        </p:spPr>
        <p:txBody>
          <a:bodyPr wrap="square">
            <a:spAutoFit/>
          </a:bodyPr>
          <a:lstStyle/>
          <a:p>
            <a:r>
              <a:rPr lang="en-US" sz="3200" dirty="0"/>
              <a:t>Now it is possible to meet the Darwin’s dream and reconstruct “a true genealogy tree of each great kingdom of Nature”.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9462" y="4682595"/>
            <a:ext cx="1455290" cy="1795464"/>
          </a:xfrm>
          <a:prstGeom prst="rect">
            <a:avLst/>
          </a:prstGeom>
          <a:noFill/>
          <a:ln>
            <a:noFill/>
          </a:ln>
          <a:effectLst>
            <a:reflection blurRad="6350" stA="52000" endA="300" endPos="35000" dir="5400000" sy="-100000" algn="bl" rotWithShape="0"/>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9509462" y="5954527"/>
            <a:ext cx="1455290" cy="523220"/>
          </a:xfrm>
          <a:prstGeom prst="rect">
            <a:avLst/>
          </a:prstGeom>
          <a:noFill/>
        </p:spPr>
        <p:txBody>
          <a:bodyPr wrap="square" rtlCol="0">
            <a:spAutoFit/>
          </a:bodyPr>
          <a:lstStyle/>
          <a:p>
            <a:pPr algn="ctr"/>
            <a:r>
              <a:rPr lang="en-US" sz="1400" dirty="0">
                <a:solidFill>
                  <a:schemeClr val="bg1"/>
                </a:solidFill>
              </a:rPr>
              <a:t>Charles Darwin</a:t>
            </a:r>
          </a:p>
          <a:p>
            <a:pPr algn="ctr"/>
            <a:r>
              <a:rPr lang="en-US" sz="1400" dirty="0">
                <a:solidFill>
                  <a:schemeClr val="bg1"/>
                </a:solidFill>
              </a:rPr>
              <a:t> (1809-1882)</a:t>
            </a:r>
          </a:p>
        </p:txBody>
      </p:sp>
    </p:spTree>
    <p:extLst>
      <p:ext uri="{BB962C8B-B14F-4D97-AF65-F5344CB8AC3E}">
        <p14:creationId xmlns:p14="http://schemas.microsoft.com/office/powerpoint/2010/main" val="2202121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12192000" cy="3295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a:xfrm>
            <a:off x="550392" y="0"/>
            <a:ext cx="10972800" cy="995289"/>
          </a:xfrm>
        </p:spPr>
        <p:txBody>
          <a:bodyPr/>
          <a:lstStyle/>
          <a:p>
            <a:r>
              <a:rPr lang="en-US" dirty="0"/>
              <a:t>Tree of life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8214"/>
            <a:ext cx="12192000" cy="4609785"/>
          </a:xfrm>
          <a:prstGeom prst="rect">
            <a:avLst/>
          </a:prstGeom>
          <a:noFill/>
          <a:ln>
            <a:noFill/>
          </a:ln>
          <a:effectLst/>
          <a:scene3d>
            <a:camera prst="orthographicFront">
              <a:rot lat="0" lon="0" rev="0"/>
            </a:camera>
            <a:lightRig rig="glow" dir="t">
              <a:rot lat="0" lon="0" rev="14100000"/>
            </a:lightRig>
          </a:scene3d>
          <a:sp3d prstMaterial="softEdge">
            <a:bevelT w="127000" prst="artDeco"/>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59" y="5867118"/>
            <a:ext cx="622476" cy="43862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64" y="5119734"/>
            <a:ext cx="426057" cy="54111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84" b="18520"/>
          <a:stretch/>
        </p:blipFill>
        <p:spPr bwMode="auto">
          <a:xfrm>
            <a:off x="1019116" y="3422448"/>
            <a:ext cx="449990" cy="570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588" t="50934" r="8916"/>
          <a:stretch/>
        </p:blipFill>
        <p:spPr bwMode="auto">
          <a:xfrm>
            <a:off x="337364" y="3852249"/>
            <a:ext cx="624544" cy="580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4210" y="3105339"/>
            <a:ext cx="692525" cy="380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4169" y="2577078"/>
            <a:ext cx="805131" cy="528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9300" y="2351873"/>
            <a:ext cx="668488" cy="542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17683" y="2114655"/>
            <a:ext cx="772563" cy="61866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5655" b="25863"/>
          <a:stretch/>
        </p:blipFill>
        <p:spPr bwMode="auto">
          <a:xfrm>
            <a:off x="4199300" y="1821190"/>
            <a:ext cx="1237306" cy="571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977" t="5237" r="9920" b="13251"/>
          <a:stretch/>
        </p:blipFill>
        <p:spPr bwMode="auto">
          <a:xfrm>
            <a:off x="5472825" y="1681562"/>
            <a:ext cx="1049776" cy="670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4" name="Picture 1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3361" t="9347" r="20812" b="18730"/>
          <a:stretch/>
        </p:blipFill>
        <p:spPr bwMode="auto">
          <a:xfrm>
            <a:off x="6708619" y="1681562"/>
            <a:ext cx="660903" cy="56584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8989" b="10526"/>
          <a:stretch/>
        </p:blipFill>
        <p:spPr bwMode="auto">
          <a:xfrm>
            <a:off x="7495621" y="1883894"/>
            <a:ext cx="1028217" cy="540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23838" y="2179071"/>
            <a:ext cx="1066511" cy="715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7" name="Picture 15"/>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90349" y="2179070"/>
            <a:ext cx="979072" cy="837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8" name="Picture 1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079884" y="2894578"/>
            <a:ext cx="1542572" cy="55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1" name="Picture 19"/>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7474" t="9596" r="33824"/>
          <a:stretch/>
        </p:blipFill>
        <p:spPr bwMode="auto">
          <a:xfrm>
            <a:off x="11033232" y="3448776"/>
            <a:ext cx="292333" cy="7837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2" name="Picture 2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4012" r="5450"/>
          <a:stretch/>
        </p:blipFill>
        <p:spPr bwMode="auto">
          <a:xfrm>
            <a:off x="11412331" y="3603277"/>
            <a:ext cx="734401" cy="886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0533707" y="2281473"/>
            <a:ext cx="1613025" cy="613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0269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lstStyle/>
          <a:p>
            <a:r>
              <a:rPr lang="en-US" dirty="0"/>
              <a:t>Character-Based Tree Reconstruction</a:t>
            </a:r>
          </a:p>
          <a:p>
            <a:r>
              <a:rPr lang="en-US" dirty="0"/>
              <a:t>The Small Parsimony Problem</a:t>
            </a:r>
          </a:p>
          <a:p>
            <a:r>
              <a:rPr lang="en-US" dirty="0"/>
              <a:t>The Large Parsimony Problem</a:t>
            </a:r>
          </a:p>
          <a:p>
            <a:r>
              <a:rPr lang="en-US" dirty="0"/>
              <a:t>Tree Thinking</a:t>
            </a:r>
          </a:p>
          <a:p>
            <a:r>
              <a:rPr lang="en-US" b="1" dirty="0"/>
              <a:t>Evolutionary Tree Reconstruction in the Modern Era</a:t>
            </a:r>
          </a:p>
          <a:p>
            <a:endParaRPr lang="en-US" b="1" dirty="0"/>
          </a:p>
        </p:txBody>
      </p:sp>
    </p:spTree>
    <p:extLst>
      <p:ext uri="{BB962C8B-B14F-4D97-AF65-F5344CB8AC3E}">
        <p14:creationId xmlns:p14="http://schemas.microsoft.com/office/powerpoint/2010/main" val="1623169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51840" y="868680"/>
            <a:ext cx="6051450" cy="4525963"/>
          </a:xfrm>
        </p:spPr>
        <p:txBody>
          <a:bodyPr/>
          <a:lstStyle/>
          <a:p>
            <a:r>
              <a:rPr lang="en-US" dirty="0"/>
              <a:t>Broad evolutionary inference requires comparisons among groups</a:t>
            </a:r>
          </a:p>
          <a:p>
            <a:r>
              <a:rPr lang="en-US" dirty="0"/>
              <a:t>Those comparisons are most meaningful when studied in the context of evolutionary history</a:t>
            </a:r>
          </a:p>
          <a:p>
            <a:pPr lvl="1"/>
            <a:r>
              <a:rPr lang="en-US" dirty="0" err="1"/>
              <a:t>Phylogenetics</a:t>
            </a:r>
            <a:r>
              <a:rPr lang="en-US" dirty="0"/>
              <a:t> is an estimate of evolutionary history</a:t>
            </a:r>
          </a:p>
          <a:p>
            <a:pPr marL="457200" lvl="1" indent="0">
              <a:buNone/>
            </a:pPr>
            <a:endParaRPr 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15" y="3807655"/>
            <a:ext cx="2609850" cy="23622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3237912" y="3705068"/>
            <a:ext cx="4808807" cy="2973122"/>
          </a:xfrm>
          <a:prstGeom prst="rect">
            <a:avLst/>
          </a:prstGeom>
        </p:spPr>
        <p:txBody>
          <a:bodyPr wrap="square">
            <a:spAutoFit/>
          </a:bodyPr>
          <a:lstStyle/>
          <a:p>
            <a:pPr lvl="1">
              <a:spcBef>
                <a:spcPct val="20000"/>
              </a:spcBef>
            </a:pPr>
            <a:r>
              <a:rPr lang="en-US" sz="2800" i="1" dirty="0">
                <a:solidFill>
                  <a:prstClr val="black">
                    <a:lumMod val="50000"/>
                    <a:lumOff val="50000"/>
                  </a:prstClr>
                </a:solidFill>
                <a:latin typeface="Century Gothic"/>
              </a:rPr>
              <a:t>Phylogenies are fundamental to comparative biology; there is no doing it without taking them into account.</a:t>
            </a:r>
          </a:p>
          <a:p>
            <a:pPr lvl="1" algn="r">
              <a:spcBef>
                <a:spcPct val="20000"/>
              </a:spcBef>
            </a:pPr>
            <a:r>
              <a:rPr lang="en-US" sz="1600" dirty="0">
                <a:solidFill>
                  <a:prstClr val="black">
                    <a:lumMod val="50000"/>
                    <a:lumOff val="50000"/>
                  </a:prstClr>
                </a:solidFill>
                <a:latin typeface="Century Gothic"/>
              </a:rPr>
              <a:t>J. </a:t>
            </a:r>
            <a:r>
              <a:rPr lang="en-US" sz="1600" dirty="0" err="1">
                <a:solidFill>
                  <a:prstClr val="black">
                    <a:lumMod val="50000"/>
                    <a:lumOff val="50000"/>
                  </a:prstClr>
                </a:solidFill>
                <a:latin typeface="Century Gothic"/>
              </a:rPr>
              <a:t>Felsenstein</a:t>
            </a:r>
            <a:endParaRPr lang="en-US" sz="1600" dirty="0">
              <a:solidFill>
                <a:prstClr val="black">
                  <a:lumMod val="50000"/>
                  <a:lumOff val="50000"/>
                </a:prstClr>
              </a:solidFill>
              <a:latin typeface="Century Gothic"/>
            </a:endParaRPr>
          </a:p>
        </p:txBody>
      </p:sp>
      <p:sp>
        <p:nvSpPr>
          <p:cNvPr id="7" name="1 Título"/>
          <p:cNvSpPr>
            <a:spLocks noGrp="1"/>
          </p:cNvSpPr>
          <p:nvPr>
            <p:ph type="title"/>
          </p:nvPr>
        </p:nvSpPr>
        <p:spPr>
          <a:xfrm>
            <a:off x="609600" y="0"/>
            <a:ext cx="10972800" cy="904461"/>
          </a:xfrm>
        </p:spPr>
        <p:txBody>
          <a:bodyPr/>
          <a:lstStyle/>
          <a:p>
            <a:r>
              <a:rPr lang="en-US" dirty="0"/>
              <a:t>Testing Evolutionary Hypothesis</a:t>
            </a:r>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203" y="927576"/>
            <a:ext cx="4445390" cy="373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7973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1963: Paradigm Shift in Genetic Analysis</a:t>
            </a:r>
          </a:p>
        </p:txBody>
      </p:sp>
      <p:sp>
        <p:nvSpPr>
          <p:cNvPr id="5" name="2 Marcador de contenido"/>
          <p:cNvSpPr txBox="1">
            <a:spLocks/>
          </p:cNvSpPr>
          <p:nvPr/>
        </p:nvSpPr>
        <p:spPr>
          <a:xfrm>
            <a:off x="6053699" y="1194665"/>
            <a:ext cx="5666460" cy="1801628"/>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3600" i="1" dirty="0">
                <a:solidFill>
                  <a:schemeClr val="tx1"/>
                </a:solidFill>
                <a:latin typeface="Gabriola" panose="04040605051002020D02" pitchFamily="82" charset="0"/>
              </a:rPr>
              <a:t>From the point of view of hemoglobin structure, it appears that gorilla is just an abnormal human.</a:t>
            </a:r>
          </a:p>
          <a:p>
            <a:pPr marL="0" indent="0" algn="just">
              <a:buFont typeface="Arial" pitchFamily="34" charset="0"/>
              <a:buNone/>
            </a:pPr>
            <a:endParaRPr lang="en-US" dirty="0">
              <a:solidFill>
                <a:schemeClr val="tx1"/>
              </a:solidFill>
            </a:endParaRPr>
          </a:p>
        </p:txBody>
      </p:sp>
      <p:pic>
        <p:nvPicPr>
          <p:cNvPr id="2052" name="Picture 4" descr="Image result for Linus Pau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392" y="1194665"/>
            <a:ext cx="2045381" cy="19105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See the sourc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r="10500" b="36250"/>
          <a:stretch/>
        </p:blipFill>
        <p:spPr bwMode="auto">
          <a:xfrm>
            <a:off x="783772" y="1194666"/>
            <a:ext cx="1877786" cy="1910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30"/>
          <p:cNvSpPr/>
          <p:nvPr/>
        </p:nvSpPr>
        <p:spPr>
          <a:xfrm>
            <a:off x="3737401" y="3015382"/>
            <a:ext cx="1098378" cy="707886"/>
          </a:xfrm>
          <a:prstGeom prst="rect">
            <a:avLst/>
          </a:prstGeom>
        </p:spPr>
        <p:txBody>
          <a:bodyPr wrap="none">
            <a:spAutoFit/>
          </a:bodyPr>
          <a:lstStyle/>
          <a:p>
            <a:pPr algn="ctr"/>
            <a:r>
              <a:rPr lang="en-US" sz="2000" b="1" dirty="0">
                <a:latin typeface="+mj-lt"/>
              </a:rPr>
              <a:t>Linus</a:t>
            </a:r>
          </a:p>
          <a:p>
            <a:pPr algn="ctr"/>
            <a:r>
              <a:rPr lang="en-US" sz="2000" b="1" dirty="0">
                <a:latin typeface="+mj-lt"/>
              </a:rPr>
              <a:t>Pauling</a:t>
            </a:r>
            <a:endParaRPr lang="en-US" sz="2000" dirty="0">
              <a:latin typeface="+mj-lt"/>
            </a:endParaRPr>
          </a:p>
        </p:txBody>
      </p:sp>
      <p:sp>
        <p:nvSpPr>
          <p:cNvPr id="8" name="Rectangle 30"/>
          <p:cNvSpPr/>
          <p:nvPr/>
        </p:nvSpPr>
        <p:spPr>
          <a:xfrm>
            <a:off x="867888" y="3034304"/>
            <a:ext cx="1728358" cy="707886"/>
          </a:xfrm>
          <a:prstGeom prst="rect">
            <a:avLst/>
          </a:prstGeom>
        </p:spPr>
        <p:txBody>
          <a:bodyPr wrap="none">
            <a:spAutoFit/>
          </a:bodyPr>
          <a:lstStyle/>
          <a:p>
            <a:pPr algn="ctr"/>
            <a:r>
              <a:rPr lang="en-US" sz="2000" b="1" dirty="0">
                <a:latin typeface="+mj-lt"/>
              </a:rPr>
              <a:t>Emile </a:t>
            </a:r>
          </a:p>
          <a:p>
            <a:pPr algn="ctr"/>
            <a:r>
              <a:rPr lang="en-US" sz="2000" b="1" dirty="0" err="1">
                <a:latin typeface="+mj-lt"/>
              </a:rPr>
              <a:t>Zuckerkandl</a:t>
            </a:r>
            <a:endParaRPr lang="en-US" sz="2000" dirty="0">
              <a:latin typeface="+mj-lt"/>
            </a:endParaRPr>
          </a:p>
        </p:txBody>
      </p:sp>
      <p:sp>
        <p:nvSpPr>
          <p:cNvPr id="9" name="2 Marcador de contenido"/>
          <p:cNvSpPr txBox="1">
            <a:spLocks/>
          </p:cNvSpPr>
          <p:nvPr/>
        </p:nvSpPr>
        <p:spPr>
          <a:xfrm>
            <a:off x="6042815" y="3614715"/>
            <a:ext cx="5666460" cy="2865706"/>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3600" i="1" dirty="0">
                <a:solidFill>
                  <a:schemeClr val="tx1"/>
                </a:solidFill>
                <a:latin typeface="Gabriola" panose="04040605051002020D02" pitchFamily="82" charset="0"/>
              </a:rPr>
              <a:t>…that is of course nonsense. What the comparison really indicates is that hemoglobin is a bad choice and has nothing to tell us about attributes, or indeed tells a lie.</a:t>
            </a:r>
          </a:p>
          <a:p>
            <a:pPr marL="0" indent="0" algn="just">
              <a:buFont typeface="Arial" pitchFamily="34" charset="0"/>
              <a:buNone/>
            </a:pPr>
            <a:endParaRPr lang="en-US" dirty="0">
              <a:solidFill>
                <a:schemeClr val="tx1"/>
              </a:solidFill>
            </a:endParaRPr>
          </a:p>
        </p:txBody>
      </p:sp>
      <p:pic>
        <p:nvPicPr>
          <p:cNvPr id="2056" name="Picture 8"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0421" y="3922939"/>
            <a:ext cx="1447800" cy="2200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Rectangle 30"/>
          <p:cNvSpPr/>
          <p:nvPr/>
        </p:nvSpPr>
        <p:spPr>
          <a:xfrm>
            <a:off x="1904010" y="6123214"/>
            <a:ext cx="2300631" cy="400110"/>
          </a:xfrm>
          <a:prstGeom prst="rect">
            <a:avLst/>
          </a:prstGeom>
        </p:spPr>
        <p:txBody>
          <a:bodyPr wrap="none">
            <a:spAutoFit/>
          </a:bodyPr>
          <a:lstStyle/>
          <a:p>
            <a:pPr algn="ctr"/>
            <a:r>
              <a:rPr lang="en-US" sz="2000" b="1" dirty="0">
                <a:latin typeface="+mj-lt"/>
              </a:rPr>
              <a:t>Gaylord Simpson</a:t>
            </a:r>
          </a:p>
        </p:txBody>
      </p:sp>
    </p:spTree>
    <p:extLst>
      <p:ext uri="{BB962C8B-B14F-4D97-AF65-F5344CB8AC3E}">
        <p14:creationId xmlns:p14="http://schemas.microsoft.com/office/powerpoint/2010/main" val="2918968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9296" y="0"/>
            <a:ext cx="11582400" cy="896112"/>
          </a:xfrm>
        </p:spPr>
        <p:txBody>
          <a:bodyPr/>
          <a:lstStyle/>
          <a:p>
            <a:r>
              <a:rPr lang="en-US" sz="4800" dirty="0"/>
              <a:t>1996: Human-Chimp-Gorilla Ancestry</a:t>
            </a:r>
          </a:p>
        </p:txBody>
      </p:sp>
      <p:grpSp>
        <p:nvGrpSpPr>
          <p:cNvPr id="38" name="37 Grupo"/>
          <p:cNvGrpSpPr/>
          <p:nvPr/>
        </p:nvGrpSpPr>
        <p:grpSpPr>
          <a:xfrm>
            <a:off x="986207" y="1342293"/>
            <a:ext cx="10161685" cy="2958619"/>
            <a:chOff x="750543" y="2345085"/>
            <a:chExt cx="10161685" cy="2958619"/>
          </a:xfrm>
        </p:grpSpPr>
        <p:cxnSp>
          <p:nvCxnSpPr>
            <p:cNvPr id="18" name="17 Conector recto"/>
            <p:cNvCxnSpPr>
              <a:endCxn id="11" idx="7"/>
            </p:cNvCxnSpPr>
            <p:nvPr/>
          </p:nvCxnSpPr>
          <p:spPr>
            <a:xfrm flipH="1">
              <a:off x="1381802" y="2687859"/>
              <a:ext cx="1327531" cy="18869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8 Elipse"/>
            <p:cNvSpPr/>
            <p:nvPr/>
          </p:nvSpPr>
          <p:spPr>
            <a:xfrm>
              <a:off x="2641598" y="4517813"/>
              <a:ext cx="392856" cy="389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4253650" y="4528821"/>
              <a:ext cx="372537" cy="384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1046478" y="4517814"/>
              <a:ext cx="392856" cy="389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1794933" y="3506894"/>
              <a:ext cx="392856" cy="3894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2655146" y="2355428"/>
              <a:ext cx="392856" cy="3894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15 Conector recto"/>
            <p:cNvCxnSpPr>
              <a:stCxn id="13" idx="5"/>
              <a:endCxn id="10" idx="1"/>
            </p:cNvCxnSpPr>
            <p:nvPr/>
          </p:nvCxnSpPr>
          <p:spPr>
            <a:xfrm>
              <a:off x="2990470" y="2687859"/>
              <a:ext cx="1317737" cy="18972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a:stCxn id="12" idx="5"/>
            </p:cNvCxnSpPr>
            <p:nvPr/>
          </p:nvCxnSpPr>
          <p:spPr>
            <a:xfrm>
              <a:off x="2130257" y="3839325"/>
              <a:ext cx="696682" cy="9438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22 Rectángulo"/>
            <p:cNvSpPr/>
            <p:nvPr/>
          </p:nvSpPr>
          <p:spPr>
            <a:xfrm>
              <a:off x="750543" y="4924029"/>
              <a:ext cx="941283" cy="369332"/>
            </a:xfrm>
            <a:prstGeom prst="rect">
              <a:avLst/>
            </a:prstGeom>
          </p:spPr>
          <p:txBody>
            <a:bodyPr wrap="none">
              <a:spAutoFit/>
            </a:bodyPr>
            <a:lstStyle/>
            <a:p>
              <a:r>
                <a:rPr lang="en-US" b="1" dirty="0"/>
                <a:t>Gorilla</a:t>
              </a:r>
            </a:p>
          </p:txBody>
        </p:sp>
        <p:sp>
          <p:nvSpPr>
            <p:cNvPr id="24" name="23 Rectángulo"/>
            <p:cNvSpPr/>
            <p:nvPr/>
          </p:nvSpPr>
          <p:spPr>
            <a:xfrm>
              <a:off x="2078844" y="4934372"/>
              <a:ext cx="1518364" cy="369332"/>
            </a:xfrm>
            <a:prstGeom prst="rect">
              <a:avLst/>
            </a:prstGeom>
          </p:spPr>
          <p:txBody>
            <a:bodyPr wrap="none">
              <a:spAutoFit/>
            </a:bodyPr>
            <a:lstStyle/>
            <a:p>
              <a:r>
                <a:rPr lang="en-US" b="1" dirty="0"/>
                <a:t>Chimpanzee</a:t>
              </a:r>
            </a:p>
          </p:txBody>
        </p:sp>
        <p:sp>
          <p:nvSpPr>
            <p:cNvPr id="25" name="24 Rectángulo"/>
            <p:cNvSpPr/>
            <p:nvPr/>
          </p:nvSpPr>
          <p:spPr>
            <a:xfrm>
              <a:off x="3982100" y="4934372"/>
              <a:ext cx="979755" cy="369332"/>
            </a:xfrm>
            <a:prstGeom prst="rect">
              <a:avLst/>
            </a:prstGeom>
          </p:spPr>
          <p:txBody>
            <a:bodyPr wrap="none">
              <a:spAutoFit/>
            </a:bodyPr>
            <a:lstStyle/>
            <a:p>
              <a:r>
                <a:rPr lang="en-US" b="1" dirty="0"/>
                <a:t>Human</a:t>
              </a:r>
            </a:p>
          </p:txBody>
        </p:sp>
        <p:cxnSp>
          <p:nvCxnSpPr>
            <p:cNvPr id="26" name="25 Conector recto"/>
            <p:cNvCxnSpPr>
              <a:endCxn id="29" idx="7"/>
            </p:cNvCxnSpPr>
            <p:nvPr/>
          </p:nvCxnSpPr>
          <p:spPr>
            <a:xfrm flipH="1">
              <a:off x="7332175" y="2677516"/>
              <a:ext cx="1327531" cy="18869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591971" y="4507470"/>
              <a:ext cx="392856" cy="389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27 Elipse"/>
            <p:cNvSpPr/>
            <p:nvPr/>
          </p:nvSpPr>
          <p:spPr>
            <a:xfrm>
              <a:off x="10204023" y="4518478"/>
              <a:ext cx="372537" cy="384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28 Elipse"/>
            <p:cNvSpPr/>
            <p:nvPr/>
          </p:nvSpPr>
          <p:spPr>
            <a:xfrm>
              <a:off x="6996851" y="4507471"/>
              <a:ext cx="392856" cy="389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Elipse"/>
            <p:cNvSpPr/>
            <p:nvPr/>
          </p:nvSpPr>
          <p:spPr>
            <a:xfrm>
              <a:off x="8605519" y="2345085"/>
              <a:ext cx="392856" cy="3894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Rectángulo"/>
            <p:cNvSpPr/>
            <p:nvPr/>
          </p:nvSpPr>
          <p:spPr>
            <a:xfrm>
              <a:off x="6700916" y="4913686"/>
              <a:ext cx="941283" cy="369332"/>
            </a:xfrm>
            <a:prstGeom prst="rect">
              <a:avLst/>
            </a:prstGeom>
          </p:spPr>
          <p:txBody>
            <a:bodyPr wrap="none">
              <a:spAutoFit/>
            </a:bodyPr>
            <a:lstStyle/>
            <a:p>
              <a:r>
                <a:rPr lang="en-US" b="1" dirty="0"/>
                <a:t>Gorilla</a:t>
              </a:r>
            </a:p>
          </p:txBody>
        </p:sp>
        <p:sp>
          <p:nvSpPr>
            <p:cNvPr id="35" name="34 Rectángulo"/>
            <p:cNvSpPr/>
            <p:nvPr/>
          </p:nvSpPr>
          <p:spPr>
            <a:xfrm>
              <a:off x="8042765" y="4910328"/>
              <a:ext cx="1518364" cy="369332"/>
            </a:xfrm>
            <a:prstGeom prst="rect">
              <a:avLst/>
            </a:prstGeom>
          </p:spPr>
          <p:txBody>
            <a:bodyPr wrap="none">
              <a:spAutoFit/>
            </a:bodyPr>
            <a:lstStyle/>
            <a:p>
              <a:r>
                <a:rPr lang="en-US" b="1" dirty="0"/>
                <a:t>Chimpanzee</a:t>
              </a:r>
            </a:p>
          </p:txBody>
        </p:sp>
        <p:sp>
          <p:nvSpPr>
            <p:cNvPr id="36" name="35 Rectángulo"/>
            <p:cNvSpPr/>
            <p:nvPr/>
          </p:nvSpPr>
          <p:spPr>
            <a:xfrm>
              <a:off x="9932473" y="4924029"/>
              <a:ext cx="979755" cy="369332"/>
            </a:xfrm>
            <a:prstGeom prst="rect">
              <a:avLst/>
            </a:prstGeom>
          </p:spPr>
          <p:txBody>
            <a:bodyPr wrap="none">
              <a:spAutoFit/>
            </a:bodyPr>
            <a:lstStyle/>
            <a:p>
              <a:r>
                <a:rPr lang="en-US" b="1" dirty="0"/>
                <a:t>Human</a:t>
              </a:r>
            </a:p>
          </p:txBody>
        </p:sp>
        <p:cxnSp>
          <p:nvCxnSpPr>
            <p:cNvPr id="33" name="32 Conector recto"/>
            <p:cNvCxnSpPr/>
            <p:nvPr/>
          </p:nvCxnSpPr>
          <p:spPr>
            <a:xfrm flipH="1">
              <a:off x="8777312" y="3701627"/>
              <a:ext cx="922101" cy="10712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31 Conector recto"/>
            <p:cNvCxnSpPr>
              <a:stCxn id="31" idx="5"/>
              <a:endCxn id="28" idx="1"/>
            </p:cNvCxnSpPr>
            <p:nvPr/>
          </p:nvCxnSpPr>
          <p:spPr>
            <a:xfrm>
              <a:off x="8940843" y="2677516"/>
              <a:ext cx="1317737" cy="18972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9464240" y="3564099"/>
              <a:ext cx="392856" cy="3894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36 CuadroTexto"/>
            <p:cNvSpPr txBox="1"/>
            <p:nvPr/>
          </p:nvSpPr>
          <p:spPr>
            <a:xfrm>
              <a:off x="5493173" y="3183728"/>
              <a:ext cx="906017" cy="646331"/>
            </a:xfrm>
            <a:prstGeom prst="rect">
              <a:avLst/>
            </a:prstGeom>
            <a:noFill/>
          </p:spPr>
          <p:txBody>
            <a:bodyPr wrap="none" rtlCol="0">
              <a:spAutoFit/>
            </a:bodyPr>
            <a:lstStyle/>
            <a:p>
              <a:r>
                <a:rPr lang="en-US" sz="3600" b="1" dirty="0">
                  <a:solidFill>
                    <a:srgbClr val="FF0000"/>
                  </a:solidFill>
                  <a:latin typeface="+mj-lt"/>
                </a:rPr>
                <a:t>vs. </a:t>
              </a:r>
            </a:p>
          </p:txBody>
        </p:sp>
      </p:grpSp>
      <p:pic>
        <p:nvPicPr>
          <p:cNvPr id="40" name="39 Imagen" descr="http://bioinformaticsalgorithms.com/images/Evolution/four_species_small_parsimony_unrooted_1.png"/>
          <p:cNvPicPr/>
          <p:nvPr/>
        </p:nvPicPr>
        <p:blipFill rotWithShape="1">
          <a:blip r:embed="rId3" cstate="print">
            <a:extLst>
              <a:ext uri="{28A0092B-C50C-407E-A947-70E740481C1C}">
                <a14:useLocalDpi xmlns:a14="http://schemas.microsoft.com/office/drawing/2010/main" val="0"/>
              </a:ext>
            </a:extLst>
          </a:blip>
          <a:srcRect r="90134" b="67752"/>
          <a:stretch/>
        </p:blipFill>
        <p:spPr bwMode="auto">
          <a:xfrm>
            <a:off x="4240403" y="4260274"/>
            <a:ext cx="944883" cy="1035222"/>
          </a:xfrm>
          <a:prstGeom prst="rect">
            <a:avLst/>
          </a:prstGeom>
          <a:noFill/>
          <a:ln>
            <a:noFill/>
          </a:ln>
        </p:spPr>
      </p:pic>
      <p:pic>
        <p:nvPicPr>
          <p:cNvPr id="41" name="40 Imagen" descr="http://bioinformaticsalgorithms.com/images/Evolution/four_species_small_parsimony_unrooted_1.png"/>
          <p:cNvPicPr/>
          <p:nvPr/>
        </p:nvPicPr>
        <p:blipFill rotWithShape="1">
          <a:blip r:embed="rId3" cstate="print">
            <a:extLst>
              <a:ext uri="{28A0092B-C50C-407E-A947-70E740481C1C}">
                <a14:useLocalDpi xmlns:a14="http://schemas.microsoft.com/office/drawing/2010/main" val="0"/>
              </a:ext>
            </a:extLst>
          </a:blip>
          <a:srcRect t="68667" r="90141"/>
          <a:stretch/>
        </p:blipFill>
        <p:spPr bwMode="auto">
          <a:xfrm>
            <a:off x="2638977" y="4276868"/>
            <a:ext cx="944116" cy="1005840"/>
          </a:xfrm>
          <a:prstGeom prst="rect">
            <a:avLst/>
          </a:prstGeom>
          <a:noFill/>
          <a:ln>
            <a:noFill/>
          </a:ln>
        </p:spPr>
      </p:pic>
      <p:pic>
        <p:nvPicPr>
          <p:cNvPr id="5122" name="Picture 2" descr="C:\Users\odolgova\Dropbox (CRG)\Capturas de pantalla\Screenshot 2018-01-28 12.12.4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66" t="57112" r="76501" b="27974"/>
          <a:stretch/>
        </p:blipFill>
        <p:spPr bwMode="auto">
          <a:xfrm>
            <a:off x="948848" y="4256884"/>
            <a:ext cx="1031732" cy="1038612"/>
          </a:xfrm>
          <a:prstGeom prst="rect">
            <a:avLst/>
          </a:prstGeom>
          <a:noFill/>
          <a:extLst>
            <a:ext uri="{909E8E84-426E-40DD-AFC4-6F175D3DCCD1}">
              <a14:hiddenFill xmlns:a14="http://schemas.microsoft.com/office/drawing/2010/main">
                <a:solidFill>
                  <a:srgbClr val="FFFFFF"/>
                </a:solidFill>
              </a14:hiddenFill>
            </a:ext>
          </a:extLst>
        </p:spPr>
      </p:pic>
      <p:pic>
        <p:nvPicPr>
          <p:cNvPr id="43" name="42 Imagen" descr="http://bioinformaticsalgorithms.com/images/Evolution/four_species_small_parsimony_unrooted_1.png"/>
          <p:cNvPicPr/>
          <p:nvPr/>
        </p:nvPicPr>
        <p:blipFill rotWithShape="1">
          <a:blip r:embed="rId3" cstate="print">
            <a:extLst>
              <a:ext uri="{28A0092B-C50C-407E-A947-70E740481C1C}">
                <a14:useLocalDpi xmlns:a14="http://schemas.microsoft.com/office/drawing/2010/main" val="0"/>
              </a:ext>
            </a:extLst>
          </a:blip>
          <a:srcRect r="90134" b="67752"/>
          <a:stretch/>
        </p:blipFill>
        <p:spPr bwMode="auto">
          <a:xfrm>
            <a:off x="10168137" y="4300912"/>
            <a:ext cx="944883" cy="1035222"/>
          </a:xfrm>
          <a:prstGeom prst="rect">
            <a:avLst/>
          </a:prstGeom>
          <a:noFill/>
          <a:ln>
            <a:noFill/>
          </a:ln>
        </p:spPr>
      </p:pic>
      <p:pic>
        <p:nvPicPr>
          <p:cNvPr id="44" name="43 Imagen" descr="http://bioinformaticsalgorithms.com/images/Evolution/four_species_small_parsimony_unrooted_1.png"/>
          <p:cNvPicPr/>
          <p:nvPr/>
        </p:nvPicPr>
        <p:blipFill rotWithShape="1">
          <a:blip r:embed="rId3" cstate="print">
            <a:extLst>
              <a:ext uri="{28A0092B-C50C-407E-A947-70E740481C1C}">
                <a14:useLocalDpi xmlns:a14="http://schemas.microsoft.com/office/drawing/2010/main" val="0"/>
              </a:ext>
            </a:extLst>
          </a:blip>
          <a:srcRect t="68667" r="90141"/>
          <a:stretch/>
        </p:blipFill>
        <p:spPr bwMode="auto">
          <a:xfrm>
            <a:off x="8566711" y="4317506"/>
            <a:ext cx="944116" cy="1005840"/>
          </a:xfrm>
          <a:prstGeom prst="rect">
            <a:avLst/>
          </a:prstGeom>
          <a:noFill/>
          <a:ln>
            <a:noFill/>
          </a:ln>
        </p:spPr>
      </p:pic>
      <p:pic>
        <p:nvPicPr>
          <p:cNvPr id="45" name="Picture 2" descr="C:\Users\odolgova\Dropbox (CRG)\Capturas de pantalla\Screenshot 2018-01-28 12.12.4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66" t="57112" r="76501" b="27974"/>
          <a:stretch/>
        </p:blipFill>
        <p:spPr bwMode="auto">
          <a:xfrm>
            <a:off x="6876582" y="4297522"/>
            <a:ext cx="1031732" cy="1038612"/>
          </a:xfrm>
          <a:prstGeom prst="rect">
            <a:avLst/>
          </a:prstGeom>
          <a:noFill/>
          <a:extLst>
            <a:ext uri="{909E8E84-426E-40DD-AFC4-6F175D3DCCD1}">
              <a14:hiddenFill xmlns:a14="http://schemas.microsoft.com/office/drawing/2010/main">
                <a:solidFill>
                  <a:srgbClr val="FFFFFF"/>
                </a:solidFill>
              </a14:hiddenFill>
            </a:ext>
          </a:extLst>
        </p:spPr>
      </p:pic>
      <p:sp>
        <p:nvSpPr>
          <p:cNvPr id="46" name="45 Rectángulo"/>
          <p:cNvSpPr/>
          <p:nvPr/>
        </p:nvSpPr>
        <p:spPr>
          <a:xfrm>
            <a:off x="1771224" y="5344016"/>
            <a:ext cx="3018775" cy="400110"/>
          </a:xfrm>
          <a:prstGeom prst="rect">
            <a:avLst/>
          </a:prstGeom>
          <a:solidFill>
            <a:schemeClr val="accent1">
              <a:lumMod val="20000"/>
              <a:lumOff val="80000"/>
            </a:schemeClr>
          </a:solidFill>
        </p:spPr>
        <p:txBody>
          <a:bodyPr wrap="none">
            <a:spAutoFit/>
          </a:bodyPr>
          <a:lstStyle/>
          <a:p>
            <a:r>
              <a:rPr lang="en-US" sz="2000" b="1" i="1" dirty="0">
                <a:latin typeface="+mj-lt"/>
              </a:rPr>
              <a:t>Dopamine D4 receptor</a:t>
            </a:r>
          </a:p>
        </p:txBody>
      </p:sp>
      <p:sp>
        <p:nvSpPr>
          <p:cNvPr id="47" name="46 Rectángulo"/>
          <p:cNvSpPr/>
          <p:nvPr/>
        </p:nvSpPr>
        <p:spPr>
          <a:xfrm>
            <a:off x="8273641" y="5344016"/>
            <a:ext cx="1595309" cy="400110"/>
          </a:xfrm>
          <a:prstGeom prst="rect">
            <a:avLst/>
          </a:prstGeom>
          <a:solidFill>
            <a:schemeClr val="accent1">
              <a:lumMod val="20000"/>
              <a:lumOff val="80000"/>
            </a:schemeClr>
          </a:solidFill>
        </p:spPr>
        <p:txBody>
          <a:bodyPr wrap="none">
            <a:spAutoFit/>
          </a:bodyPr>
          <a:lstStyle/>
          <a:p>
            <a:r>
              <a:rPr lang="en-US" sz="2000" b="1" i="1" dirty="0">
                <a:latin typeface="+mj-lt"/>
              </a:rPr>
              <a:t>Beta globin</a:t>
            </a:r>
          </a:p>
        </p:txBody>
      </p:sp>
    </p:spTree>
    <p:extLst>
      <p:ext uri="{BB962C8B-B14F-4D97-AF65-F5344CB8AC3E}">
        <p14:creationId xmlns:p14="http://schemas.microsoft.com/office/powerpoint/2010/main" val="38124177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9296" y="0"/>
            <a:ext cx="11582400" cy="896112"/>
          </a:xfrm>
        </p:spPr>
        <p:txBody>
          <a:bodyPr/>
          <a:lstStyle/>
          <a:p>
            <a:r>
              <a:rPr lang="en-US" sz="4800" dirty="0"/>
              <a:t>2000s: Human and Mice are Relatives</a:t>
            </a:r>
          </a:p>
        </p:txBody>
      </p:sp>
      <p:cxnSp>
        <p:nvCxnSpPr>
          <p:cNvPr id="39" name="38 Conector recto"/>
          <p:cNvCxnSpPr/>
          <p:nvPr/>
        </p:nvCxnSpPr>
        <p:spPr>
          <a:xfrm>
            <a:off x="2132158" y="2142893"/>
            <a:ext cx="0" cy="13368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flipH="1">
            <a:off x="2677182" y="1708599"/>
            <a:ext cx="5195" cy="9918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2120189" y="3486204"/>
            <a:ext cx="1395026" cy="6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a:off x="2133735" y="2142893"/>
            <a:ext cx="51641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a:off x="3508723" y="3205650"/>
            <a:ext cx="0" cy="5611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a:off x="3495177" y="3198889"/>
            <a:ext cx="5909530" cy="1352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3495177" y="3763130"/>
            <a:ext cx="590953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2682377" y="2693319"/>
            <a:ext cx="6734438" cy="446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63 Conector recto"/>
          <p:cNvCxnSpPr/>
          <p:nvPr/>
        </p:nvCxnSpPr>
        <p:spPr>
          <a:xfrm>
            <a:off x="2682377" y="1711811"/>
            <a:ext cx="2385842" cy="87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a:off x="5068219" y="1293577"/>
            <a:ext cx="0" cy="8364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5068219" y="2118273"/>
            <a:ext cx="435379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flipV="1">
            <a:off x="5059574" y="1293577"/>
            <a:ext cx="1162036" cy="34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72 Conector recto"/>
          <p:cNvCxnSpPr>
            <a:endCxn id="77" idx="1"/>
          </p:cNvCxnSpPr>
          <p:nvPr/>
        </p:nvCxnSpPr>
        <p:spPr>
          <a:xfrm>
            <a:off x="6221610" y="1293926"/>
            <a:ext cx="311207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73 CuadroTexto"/>
          <p:cNvSpPr txBox="1"/>
          <p:nvPr/>
        </p:nvSpPr>
        <p:spPr>
          <a:xfrm>
            <a:off x="9374599" y="1933607"/>
            <a:ext cx="671979" cy="369332"/>
          </a:xfrm>
          <a:prstGeom prst="rect">
            <a:avLst/>
          </a:prstGeom>
          <a:noFill/>
        </p:spPr>
        <p:txBody>
          <a:bodyPr wrap="none" rtlCol="0">
            <a:spAutoFit/>
          </a:bodyPr>
          <a:lstStyle/>
          <a:p>
            <a:r>
              <a:rPr lang="en-US" b="1" dirty="0">
                <a:solidFill>
                  <a:srgbClr val="002060"/>
                </a:solidFill>
              </a:rPr>
              <a:t>Cow</a:t>
            </a:r>
          </a:p>
        </p:txBody>
      </p:sp>
      <p:sp>
        <p:nvSpPr>
          <p:cNvPr id="77" name="76 CuadroTexto"/>
          <p:cNvSpPr txBox="1"/>
          <p:nvPr/>
        </p:nvSpPr>
        <p:spPr>
          <a:xfrm>
            <a:off x="9333688" y="1109260"/>
            <a:ext cx="864339" cy="369332"/>
          </a:xfrm>
          <a:prstGeom prst="rect">
            <a:avLst/>
          </a:prstGeom>
          <a:noFill/>
        </p:spPr>
        <p:txBody>
          <a:bodyPr wrap="none" rtlCol="0">
            <a:spAutoFit/>
          </a:bodyPr>
          <a:lstStyle/>
          <a:p>
            <a:r>
              <a:rPr lang="en-US" b="1" dirty="0">
                <a:solidFill>
                  <a:srgbClr val="002060"/>
                </a:solidFill>
              </a:rPr>
              <a:t>Whale</a:t>
            </a:r>
          </a:p>
        </p:txBody>
      </p:sp>
      <p:sp>
        <p:nvSpPr>
          <p:cNvPr id="78" name="77 CuadroTexto"/>
          <p:cNvSpPr txBox="1"/>
          <p:nvPr/>
        </p:nvSpPr>
        <p:spPr>
          <a:xfrm>
            <a:off x="9404707" y="2553280"/>
            <a:ext cx="633507" cy="369332"/>
          </a:xfrm>
          <a:prstGeom prst="rect">
            <a:avLst/>
          </a:prstGeom>
          <a:noFill/>
        </p:spPr>
        <p:txBody>
          <a:bodyPr wrap="none" rtlCol="0">
            <a:spAutoFit/>
          </a:bodyPr>
          <a:lstStyle/>
          <a:p>
            <a:r>
              <a:rPr lang="en-US" b="1" dirty="0">
                <a:solidFill>
                  <a:srgbClr val="002060"/>
                </a:solidFill>
              </a:rPr>
              <a:t>Dog</a:t>
            </a:r>
          </a:p>
        </p:txBody>
      </p:sp>
      <p:sp>
        <p:nvSpPr>
          <p:cNvPr id="79" name="78 CuadroTexto"/>
          <p:cNvSpPr txBox="1"/>
          <p:nvPr/>
        </p:nvSpPr>
        <p:spPr>
          <a:xfrm>
            <a:off x="9400862" y="3014223"/>
            <a:ext cx="979755" cy="369332"/>
          </a:xfrm>
          <a:prstGeom prst="rect">
            <a:avLst/>
          </a:prstGeom>
          <a:noFill/>
        </p:spPr>
        <p:txBody>
          <a:bodyPr wrap="none" rtlCol="0">
            <a:spAutoFit/>
          </a:bodyPr>
          <a:lstStyle/>
          <a:p>
            <a:r>
              <a:rPr lang="en-US" b="1" dirty="0">
                <a:solidFill>
                  <a:srgbClr val="002060"/>
                </a:solidFill>
              </a:rPr>
              <a:t>Human</a:t>
            </a:r>
          </a:p>
        </p:txBody>
      </p:sp>
      <p:sp>
        <p:nvSpPr>
          <p:cNvPr id="80" name="79 CuadroTexto"/>
          <p:cNvSpPr txBox="1"/>
          <p:nvPr/>
        </p:nvSpPr>
        <p:spPr>
          <a:xfrm>
            <a:off x="9389360" y="3578464"/>
            <a:ext cx="902811" cy="369332"/>
          </a:xfrm>
          <a:prstGeom prst="rect">
            <a:avLst/>
          </a:prstGeom>
          <a:noFill/>
        </p:spPr>
        <p:txBody>
          <a:bodyPr wrap="none" rtlCol="0">
            <a:spAutoFit/>
          </a:bodyPr>
          <a:lstStyle/>
          <a:p>
            <a:r>
              <a:rPr lang="en-US" b="1" dirty="0">
                <a:solidFill>
                  <a:srgbClr val="002060"/>
                </a:solidFill>
              </a:rPr>
              <a:t>Mouse</a:t>
            </a:r>
          </a:p>
        </p:txBody>
      </p:sp>
      <p:sp>
        <p:nvSpPr>
          <p:cNvPr id="81" name="80 Elipse"/>
          <p:cNvSpPr/>
          <p:nvPr/>
        </p:nvSpPr>
        <p:spPr>
          <a:xfrm>
            <a:off x="1980073" y="2688434"/>
            <a:ext cx="260252" cy="2617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81 CuadroTexto"/>
          <p:cNvSpPr txBox="1"/>
          <p:nvPr/>
        </p:nvSpPr>
        <p:spPr>
          <a:xfrm>
            <a:off x="4530116" y="4881691"/>
            <a:ext cx="2482283" cy="369332"/>
          </a:xfrm>
          <a:prstGeom prst="rect">
            <a:avLst/>
          </a:prstGeom>
          <a:noFill/>
        </p:spPr>
        <p:txBody>
          <a:bodyPr wrap="none" rtlCol="0">
            <a:spAutoFit/>
          </a:bodyPr>
          <a:lstStyle/>
          <a:p>
            <a:pPr algn="ctr"/>
            <a:r>
              <a:rPr lang="en-US" b="1" dirty="0">
                <a:solidFill>
                  <a:srgbClr val="002060"/>
                </a:solidFill>
              </a:rPr>
              <a:t>Millions of Years Ago</a:t>
            </a:r>
          </a:p>
        </p:txBody>
      </p:sp>
      <p:cxnSp>
        <p:nvCxnSpPr>
          <p:cNvPr id="83" name="82 Conector recto"/>
          <p:cNvCxnSpPr/>
          <p:nvPr/>
        </p:nvCxnSpPr>
        <p:spPr>
          <a:xfrm>
            <a:off x="1985874" y="4275738"/>
            <a:ext cx="7422317" cy="347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9402906" y="4166523"/>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a:off x="5044023" y="4140272"/>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a:off x="6510445" y="4144502"/>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8007356" y="4162283"/>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3547118" y="4141963"/>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1985874" y="4130106"/>
            <a:ext cx="0" cy="2946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93 CuadroTexto"/>
          <p:cNvSpPr txBox="1"/>
          <p:nvPr/>
        </p:nvSpPr>
        <p:spPr>
          <a:xfrm>
            <a:off x="9246455" y="4402742"/>
            <a:ext cx="312906" cy="400110"/>
          </a:xfrm>
          <a:prstGeom prst="rect">
            <a:avLst/>
          </a:prstGeom>
          <a:noFill/>
        </p:spPr>
        <p:txBody>
          <a:bodyPr wrap="none" rtlCol="0">
            <a:spAutoFit/>
          </a:bodyPr>
          <a:lstStyle/>
          <a:p>
            <a:r>
              <a:rPr lang="en-US" sz="2000" b="1" dirty="0"/>
              <a:t>0</a:t>
            </a:r>
          </a:p>
        </p:txBody>
      </p:sp>
      <p:sp>
        <p:nvSpPr>
          <p:cNvPr id="96" name="95 CuadroTexto"/>
          <p:cNvSpPr txBox="1"/>
          <p:nvPr/>
        </p:nvSpPr>
        <p:spPr>
          <a:xfrm>
            <a:off x="7789946" y="4404430"/>
            <a:ext cx="441146" cy="400110"/>
          </a:xfrm>
          <a:prstGeom prst="rect">
            <a:avLst/>
          </a:prstGeom>
          <a:noFill/>
        </p:spPr>
        <p:txBody>
          <a:bodyPr wrap="none" rtlCol="0">
            <a:spAutoFit/>
          </a:bodyPr>
          <a:lstStyle/>
          <a:p>
            <a:r>
              <a:rPr lang="en-US" sz="2000" b="1" dirty="0"/>
              <a:t>20</a:t>
            </a:r>
          </a:p>
        </p:txBody>
      </p:sp>
      <p:sp>
        <p:nvSpPr>
          <p:cNvPr id="97" name="96 CuadroTexto"/>
          <p:cNvSpPr txBox="1"/>
          <p:nvPr/>
        </p:nvSpPr>
        <p:spPr>
          <a:xfrm>
            <a:off x="6289872" y="4406982"/>
            <a:ext cx="441146" cy="400110"/>
          </a:xfrm>
          <a:prstGeom prst="rect">
            <a:avLst/>
          </a:prstGeom>
          <a:noFill/>
        </p:spPr>
        <p:txBody>
          <a:bodyPr wrap="none" rtlCol="0">
            <a:spAutoFit/>
          </a:bodyPr>
          <a:lstStyle/>
          <a:p>
            <a:r>
              <a:rPr lang="en-US" sz="2000" b="1" dirty="0"/>
              <a:t>40</a:t>
            </a:r>
          </a:p>
        </p:txBody>
      </p:sp>
      <p:sp>
        <p:nvSpPr>
          <p:cNvPr id="98" name="97 CuadroTexto"/>
          <p:cNvSpPr txBox="1"/>
          <p:nvPr/>
        </p:nvSpPr>
        <p:spPr>
          <a:xfrm>
            <a:off x="4823450" y="4384202"/>
            <a:ext cx="441146" cy="400110"/>
          </a:xfrm>
          <a:prstGeom prst="rect">
            <a:avLst/>
          </a:prstGeom>
          <a:noFill/>
        </p:spPr>
        <p:txBody>
          <a:bodyPr wrap="none" rtlCol="0">
            <a:spAutoFit/>
          </a:bodyPr>
          <a:lstStyle/>
          <a:p>
            <a:r>
              <a:rPr lang="en-US" sz="2000" b="1" dirty="0"/>
              <a:t>60</a:t>
            </a:r>
          </a:p>
        </p:txBody>
      </p:sp>
      <p:sp>
        <p:nvSpPr>
          <p:cNvPr id="99" name="98 CuadroTexto"/>
          <p:cNvSpPr txBox="1"/>
          <p:nvPr/>
        </p:nvSpPr>
        <p:spPr>
          <a:xfrm>
            <a:off x="3338724" y="4388514"/>
            <a:ext cx="441146" cy="400110"/>
          </a:xfrm>
          <a:prstGeom prst="rect">
            <a:avLst/>
          </a:prstGeom>
          <a:noFill/>
        </p:spPr>
        <p:txBody>
          <a:bodyPr wrap="none" rtlCol="0">
            <a:spAutoFit/>
          </a:bodyPr>
          <a:lstStyle/>
          <a:p>
            <a:r>
              <a:rPr lang="en-US" sz="2000" b="1" dirty="0"/>
              <a:t>80</a:t>
            </a:r>
          </a:p>
        </p:txBody>
      </p:sp>
      <p:sp>
        <p:nvSpPr>
          <p:cNvPr id="100" name="99 CuadroTexto"/>
          <p:cNvSpPr txBox="1"/>
          <p:nvPr/>
        </p:nvSpPr>
        <p:spPr>
          <a:xfrm>
            <a:off x="1695379" y="4384961"/>
            <a:ext cx="569387" cy="400110"/>
          </a:xfrm>
          <a:prstGeom prst="rect">
            <a:avLst/>
          </a:prstGeom>
          <a:noFill/>
        </p:spPr>
        <p:txBody>
          <a:bodyPr wrap="none" rtlCol="0">
            <a:spAutoFit/>
          </a:bodyPr>
          <a:lstStyle/>
          <a:p>
            <a:r>
              <a:rPr lang="en-US" sz="2000" b="1" dirty="0"/>
              <a:t>100</a:t>
            </a:r>
          </a:p>
        </p:txBody>
      </p:sp>
      <p:sp>
        <p:nvSpPr>
          <p:cNvPr id="95" name="94 Rectángulo"/>
          <p:cNvSpPr/>
          <p:nvPr/>
        </p:nvSpPr>
        <p:spPr>
          <a:xfrm>
            <a:off x="1078674" y="5788047"/>
            <a:ext cx="9949070" cy="707886"/>
          </a:xfrm>
          <a:prstGeom prst="rect">
            <a:avLst/>
          </a:prstGeom>
        </p:spPr>
        <p:txBody>
          <a:bodyPr wrap="square">
            <a:spAutoFit/>
          </a:bodyPr>
          <a:lstStyle/>
          <a:p>
            <a:pPr algn="just"/>
            <a:r>
              <a:rPr lang="en-US" sz="2000" dirty="0">
                <a:latin typeface="+mj-lt"/>
              </a:rPr>
              <a:t>Many biologists believed that humans are more closely related to dogs than to mice. But recent research has shown otherwise, as indicated by this phylogeny.</a:t>
            </a:r>
          </a:p>
        </p:txBody>
      </p:sp>
    </p:spTree>
    <p:extLst>
      <p:ext uri="{BB962C8B-B14F-4D97-AF65-F5344CB8AC3E}">
        <p14:creationId xmlns:p14="http://schemas.microsoft.com/office/powerpoint/2010/main" val="286898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Neighbor-Joining in Action</a:t>
            </a:r>
          </a:p>
        </p:txBody>
      </p:sp>
      <p:sp>
        <p:nvSpPr>
          <p:cNvPr id="26" name="25 CuadroTexto"/>
          <p:cNvSpPr txBox="1"/>
          <p:nvPr/>
        </p:nvSpPr>
        <p:spPr>
          <a:xfrm>
            <a:off x="773721" y="5341437"/>
            <a:ext cx="10656277" cy="523220"/>
          </a:xfrm>
          <a:prstGeom prst="rect">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3. Compute </a:t>
            </a:r>
            <a:r>
              <a:rPr lang="en-US" sz="2800" i="1" dirty="0">
                <a:latin typeface="+mj-lt"/>
              </a:rPr>
              <a:t>∆</a:t>
            </a:r>
            <a:r>
              <a:rPr lang="en-US" sz="2800" i="1" baseline="-25000" dirty="0" err="1">
                <a:latin typeface="+mj-lt"/>
              </a:rPr>
              <a:t>i,j</a:t>
            </a:r>
            <a:r>
              <a:rPr lang="en-US" sz="2800" i="1" baseline="-25000" dirty="0">
                <a:latin typeface="+mj-lt"/>
              </a:rPr>
              <a:t>  </a:t>
            </a:r>
            <a:r>
              <a:rPr lang="en-US" sz="2800" dirty="0">
                <a:latin typeface="+mj-lt"/>
              </a:rPr>
              <a:t>= (</a:t>
            </a:r>
            <a:r>
              <a:rPr lang="en-US" sz="2800" i="1" dirty="0" err="1">
                <a:latin typeface="+mj-lt"/>
              </a:rPr>
              <a:t>TotalDistance</a:t>
            </a:r>
            <a:r>
              <a:rPr lang="en-US" sz="2800" i="1" baseline="-25000" dirty="0" err="1">
                <a:latin typeface="+mj-lt"/>
              </a:rPr>
              <a:t>D</a:t>
            </a:r>
            <a:r>
              <a:rPr lang="en-US" sz="2800" dirty="0">
                <a:latin typeface="+mj-lt"/>
              </a:rPr>
              <a:t>(</a:t>
            </a:r>
            <a:r>
              <a:rPr lang="en-US" sz="2800" i="1" dirty="0" err="1">
                <a:latin typeface="+mj-lt"/>
              </a:rPr>
              <a:t>i</a:t>
            </a:r>
            <a:r>
              <a:rPr lang="en-US" sz="2800" dirty="0">
                <a:latin typeface="+mj-lt"/>
              </a:rPr>
              <a:t>) –</a:t>
            </a:r>
            <a:r>
              <a:rPr lang="en-US" sz="2800" i="1" dirty="0">
                <a:latin typeface="+mj-lt"/>
              </a:rPr>
              <a:t> </a:t>
            </a:r>
            <a:r>
              <a:rPr lang="en-US" sz="2800" i="1" dirty="0" err="1">
                <a:latin typeface="+mj-lt"/>
              </a:rPr>
              <a:t>TotalDistance</a:t>
            </a:r>
            <a:r>
              <a:rPr lang="en-US" sz="2800" i="1" baseline="-25000" dirty="0" err="1">
                <a:latin typeface="+mj-lt"/>
              </a:rPr>
              <a:t>D</a:t>
            </a:r>
            <a:r>
              <a:rPr lang="en-US" sz="2800" dirty="0">
                <a:latin typeface="+mj-lt"/>
              </a:rPr>
              <a:t>(</a:t>
            </a:r>
            <a:r>
              <a:rPr lang="en-US" sz="2800" i="1" dirty="0">
                <a:latin typeface="+mj-lt"/>
              </a:rPr>
              <a:t>j</a:t>
            </a:r>
            <a:r>
              <a:rPr lang="en-US" sz="2800" dirty="0">
                <a:latin typeface="+mj-lt"/>
              </a:rPr>
              <a:t>))/(</a:t>
            </a:r>
            <a:r>
              <a:rPr lang="en-US" sz="2800" i="1" dirty="0">
                <a:latin typeface="+mj-lt"/>
              </a:rPr>
              <a:t>n-</a:t>
            </a:r>
            <a:r>
              <a:rPr lang="en-US" sz="2800" dirty="0">
                <a:latin typeface="+mj-lt"/>
              </a:rPr>
              <a:t>2).</a:t>
            </a:r>
            <a:endParaRPr lang="en-US" sz="2800" baseline="-25000" dirty="0">
              <a:latin typeface="+mj-lt"/>
            </a:endParaRPr>
          </a:p>
        </p:txBody>
      </p:sp>
      <p:graphicFrame>
        <p:nvGraphicFramePr>
          <p:cNvPr id="16" name="5 Marcador de contenido"/>
          <p:cNvGraphicFramePr>
            <a:graphicFrameLocks/>
          </p:cNvGraphicFramePr>
          <p:nvPr/>
        </p:nvGraphicFramePr>
        <p:xfrm>
          <a:off x="3411414" y="1594057"/>
          <a:ext cx="3341078" cy="2286000"/>
        </p:xfrm>
        <a:graphic>
          <a:graphicData uri="http://schemas.openxmlformats.org/drawingml/2006/table">
            <a:tbl>
              <a:tblPr firstRow="1" bandRow="1">
                <a:tableStyleId>{2D5ABB26-0587-4C30-8999-92F81FD0307C}</a:tableStyleId>
              </a:tblPr>
              <a:tblGrid>
                <a:gridCol w="465351">
                  <a:extLst>
                    <a:ext uri="{9D8B030D-6E8A-4147-A177-3AD203B41FA5}">
                      <a16:colId xmlns:a16="http://schemas.microsoft.com/office/drawing/2014/main" val="20000"/>
                    </a:ext>
                  </a:extLst>
                </a:gridCol>
                <a:gridCol w="639840">
                  <a:extLst>
                    <a:ext uri="{9D8B030D-6E8A-4147-A177-3AD203B41FA5}">
                      <a16:colId xmlns:a16="http://schemas.microsoft.com/office/drawing/2014/main" val="20001"/>
                    </a:ext>
                  </a:extLst>
                </a:gridCol>
                <a:gridCol w="653102">
                  <a:extLst>
                    <a:ext uri="{9D8B030D-6E8A-4147-A177-3AD203B41FA5}">
                      <a16:colId xmlns:a16="http://schemas.microsoft.com/office/drawing/2014/main" val="20002"/>
                    </a:ext>
                  </a:extLst>
                </a:gridCol>
                <a:gridCol w="721139">
                  <a:extLst>
                    <a:ext uri="{9D8B030D-6E8A-4147-A177-3AD203B41FA5}">
                      <a16:colId xmlns:a16="http://schemas.microsoft.com/office/drawing/2014/main" val="20003"/>
                    </a:ext>
                  </a:extLst>
                </a:gridCol>
                <a:gridCol w="861646">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b="1" dirty="0">
                          <a:solidFill>
                            <a:srgbClr val="C00000"/>
                          </a:solidFill>
                        </a:rPr>
                        <a:t>-68</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-68</a:t>
                      </a:r>
                    </a:p>
                  </a:txBody>
                  <a:tcPr/>
                </a:tc>
                <a:tc>
                  <a:txBody>
                    <a:bodyPr/>
                    <a:lstStyle/>
                    <a:p>
                      <a:r>
                        <a:rPr lang="en-US" sz="2400" dirty="0"/>
                        <a:t>0</a:t>
                      </a:r>
                    </a:p>
                  </a:txBody>
                  <a:tcPr/>
                </a:tc>
                <a:tc>
                  <a:txBody>
                    <a:bodyPr/>
                    <a:lstStyle/>
                    <a:p>
                      <a:r>
                        <a:rPr lang="en-US" sz="2400" dirty="0"/>
                        <a:t>-60</a:t>
                      </a:r>
                    </a:p>
                  </a:txBody>
                  <a:tcPr/>
                </a:tc>
                <a:tc>
                  <a:txBody>
                    <a:bodyPr/>
                    <a:lstStyle/>
                    <a:p>
                      <a:r>
                        <a:rPr lang="en-US" sz="2400" dirty="0"/>
                        <a:t>-60</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-60</a:t>
                      </a:r>
                    </a:p>
                  </a:txBody>
                  <a:tcPr/>
                </a:tc>
                <a:tc>
                  <a:txBody>
                    <a:bodyPr/>
                    <a:lstStyle/>
                    <a:p>
                      <a:r>
                        <a:rPr lang="en-US" sz="2400" dirty="0"/>
                        <a:t>-60</a:t>
                      </a:r>
                    </a:p>
                  </a:txBody>
                  <a:tcPr/>
                </a:tc>
                <a:tc>
                  <a:txBody>
                    <a:bodyPr/>
                    <a:lstStyle/>
                    <a:p>
                      <a:r>
                        <a:rPr lang="en-US" sz="2400" dirty="0"/>
                        <a:t>0</a:t>
                      </a:r>
                    </a:p>
                  </a:txBody>
                  <a:tcPr/>
                </a:tc>
                <a:tc>
                  <a:txBody>
                    <a:bodyPr/>
                    <a:lstStyle/>
                    <a:p>
                      <a:r>
                        <a:rPr lang="en-US" sz="2400" b="0" dirty="0">
                          <a:solidFill>
                            <a:schemeClr val="tx1"/>
                          </a:solidFill>
                        </a:rPr>
                        <a:t>-68</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-60</a:t>
                      </a:r>
                    </a:p>
                  </a:txBody>
                  <a:tcPr/>
                </a:tc>
                <a:tc>
                  <a:txBody>
                    <a:bodyPr/>
                    <a:lstStyle/>
                    <a:p>
                      <a:r>
                        <a:rPr lang="en-US" sz="2400" dirty="0"/>
                        <a:t>-60</a:t>
                      </a:r>
                    </a:p>
                  </a:txBody>
                  <a:tcPr/>
                </a:tc>
                <a:tc>
                  <a:txBody>
                    <a:bodyPr/>
                    <a:lstStyle/>
                    <a:p>
                      <a:r>
                        <a:rPr lang="en-US" sz="2400" b="0" dirty="0">
                          <a:solidFill>
                            <a:schemeClr val="tx1"/>
                          </a:solidFill>
                        </a:rPr>
                        <a:t>-68</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17" name="16 CuadroTexto"/>
          <p:cNvSpPr txBox="1"/>
          <p:nvPr/>
        </p:nvSpPr>
        <p:spPr>
          <a:xfrm>
            <a:off x="2697338" y="2433088"/>
            <a:ext cx="622286" cy="523220"/>
          </a:xfrm>
          <a:prstGeom prst="rect">
            <a:avLst/>
          </a:prstGeom>
          <a:noFill/>
        </p:spPr>
        <p:txBody>
          <a:bodyPr wrap="none" rtlCol="0">
            <a:spAutoFit/>
          </a:bodyPr>
          <a:lstStyle/>
          <a:p>
            <a:r>
              <a:rPr lang="en-US" sz="2800" b="1" i="1" dirty="0"/>
              <a:t>D*</a:t>
            </a:r>
          </a:p>
        </p:txBody>
      </p:sp>
      <p:graphicFrame>
        <p:nvGraphicFramePr>
          <p:cNvPr id="11" name="10 Tabla"/>
          <p:cNvGraphicFramePr>
            <a:graphicFrameLocks noGrp="1"/>
          </p:cNvGraphicFramePr>
          <p:nvPr/>
        </p:nvGraphicFramePr>
        <p:xfrm>
          <a:off x="8194287" y="2174384"/>
          <a:ext cx="596901" cy="1706880"/>
        </p:xfrm>
        <a:graphic>
          <a:graphicData uri="http://schemas.openxmlformats.org/drawingml/2006/table">
            <a:tbl>
              <a:tblPr firstRow="1" bandRow="1">
                <a:tableStyleId>{2D5ABB26-0587-4C30-8999-92F81FD0307C}</a:tableStyleId>
              </a:tblPr>
              <a:tblGrid>
                <a:gridCol w="596901">
                  <a:extLst>
                    <a:ext uri="{9D8B030D-6E8A-4147-A177-3AD203B41FA5}">
                      <a16:colId xmlns:a16="http://schemas.microsoft.com/office/drawing/2014/main" val="20000"/>
                    </a:ext>
                  </a:extLst>
                </a:gridCol>
              </a:tblGrid>
              <a:tr h="370840">
                <a:tc>
                  <a:txBody>
                    <a:bodyPr/>
                    <a:lstStyle/>
                    <a:p>
                      <a:r>
                        <a:rPr lang="en-US" sz="2200" b="1" dirty="0">
                          <a:solidFill>
                            <a:srgbClr val="0070C0"/>
                          </a:solidFill>
                        </a:rPr>
                        <a:t>56</a:t>
                      </a:r>
                    </a:p>
                  </a:txBody>
                  <a:tcPr/>
                </a:tc>
                <a:extLst>
                  <a:ext uri="{0D108BD9-81ED-4DB2-BD59-A6C34878D82A}">
                    <a16:rowId xmlns:a16="http://schemas.microsoft.com/office/drawing/2014/main" val="10000"/>
                  </a:ext>
                </a:extLst>
              </a:tr>
              <a:tr h="399933">
                <a:tc>
                  <a:txBody>
                    <a:bodyPr/>
                    <a:lstStyle/>
                    <a:p>
                      <a:r>
                        <a:rPr lang="en-US" sz="2200" b="1" dirty="0">
                          <a:solidFill>
                            <a:srgbClr val="00B050"/>
                          </a:solidFill>
                        </a:rPr>
                        <a:t>38</a:t>
                      </a:r>
                    </a:p>
                  </a:txBody>
                  <a:tcPr/>
                </a:tc>
                <a:extLst>
                  <a:ext uri="{0D108BD9-81ED-4DB2-BD59-A6C34878D82A}">
                    <a16:rowId xmlns:a16="http://schemas.microsoft.com/office/drawing/2014/main" val="10001"/>
                  </a:ext>
                </a:extLst>
              </a:tr>
              <a:tr h="370840">
                <a:tc>
                  <a:txBody>
                    <a:bodyPr/>
                    <a:lstStyle/>
                    <a:p>
                      <a:r>
                        <a:rPr lang="en-US" sz="2200" dirty="0"/>
                        <a:t>46</a:t>
                      </a:r>
                    </a:p>
                  </a:txBody>
                  <a:tcPr/>
                </a:tc>
                <a:extLst>
                  <a:ext uri="{0D108BD9-81ED-4DB2-BD59-A6C34878D82A}">
                    <a16:rowId xmlns:a16="http://schemas.microsoft.com/office/drawing/2014/main" val="10002"/>
                  </a:ext>
                </a:extLst>
              </a:tr>
              <a:tr h="370840">
                <a:tc>
                  <a:txBody>
                    <a:bodyPr/>
                    <a:lstStyle/>
                    <a:p>
                      <a:r>
                        <a:rPr lang="en-US" sz="2200" dirty="0"/>
                        <a:t>48</a:t>
                      </a:r>
                    </a:p>
                  </a:txBody>
                  <a:tcPr/>
                </a:tc>
                <a:extLst>
                  <a:ext uri="{0D108BD9-81ED-4DB2-BD59-A6C34878D82A}">
                    <a16:rowId xmlns:a16="http://schemas.microsoft.com/office/drawing/2014/main" val="10003"/>
                  </a:ext>
                </a:extLst>
              </a:tr>
            </a:tbl>
          </a:graphicData>
        </a:graphic>
      </p:graphicFrame>
      <p:sp>
        <p:nvSpPr>
          <p:cNvPr id="12" name="11 Rectángulo"/>
          <p:cNvSpPr/>
          <p:nvPr/>
        </p:nvSpPr>
        <p:spPr>
          <a:xfrm>
            <a:off x="7487703" y="1733659"/>
            <a:ext cx="2114618" cy="430887"/>
          </a:xfrm>
          <a:prstGeom prst="rect">
            <a:avLst/>
          </a:prstGeom>
        </p:spPr>
        <p:txBody>
          <a:bodyPr wrap="none">
            <a:spAutoFit/>
          </a:bodyPr>
          <a:lstStyle/>
          <a:p>
            <a:r>
              <a:rPr lang="en-US" sz="2200" b="1" i="1" dirty="0" err="1"/>
              <a:t>TotalDistance</a:t>
            </a:r>
            <a:r>
              <a:rPr lang="en-US" sz="2200" b="1" i="1" baseline="-25000" dirty="0" err="1"/>
              <a:t>D</a:t>
            </a:r>
            <a:endParaRPr lang="en-US" sz="2200" b="1" dirty="0"/>
          </a:p>
        </p:txBody>
      </p:sp>
      <p:sp>
        <p:nvSpPr>
          <p:cNvPr id="3" name="2 Rectángulo"/>
          <p:cNvSpPr/>
          <p:nvPr/>
        </p:nvSpPr>
        <p:spPr>
          <a:xfrm>
            <a:off x="8938447" y="2734267"/>
            <a:ext cx="2925801" cy="461665"/>
          </a:xfrm>
          <a:prstGeom prst="rect">
            <a:avLst/>
          </a:prstGeom>
        </p:spPr>
        <p:txBody>
          <a:bodyPr wrap="none">
            <a:spAutoFit/>
          </a:bodyPr>
          <a:lstStyle/>
          <a:p>
            <a:r>
              <a:rPr lang="en-US" sz="2400" b="1" i="1" dirty="0"/>
              <a:t>∆</a:t>
            </a:r>
            <a:r>
              <a:rPr lang="en-US" sz="2400" b="1" i="1" baseline="-25000" dirty="0" err="1"/>
              <a:t>i,j</a:t>
            </a:r>
            <a:r>
              <a:rPr lang="en-US" sz="2400" b="1" i="1" baseline="-25000" dirty="0"/>
              <a:t>  </a:t>
            </a:r>
            <a:r>
              <a:rPr lang="en-US" sz="2400" dirty="0"/>
              <a:t>= (</a:t>
            </a:r>
            <a:r>
              <a:rPr lang="en-US" sz="2400" b="1" dirty="0">
                <a:solidFill>
                  <a:srgbClr val="0070C0"/>
                </a:solidFill>
              </a:rPr>
              <a:t>56</a:t>
            </a:r>
            <a:r>
              <a:rPr lang="en-US" sz="2400" dirty="0"/>
              <a:t>-</a:t>
            </a:r>
            <a:r>
              <a:rPr lang="en-US" sz="2400" b="1" dirty="0">
                <a:solidFill>
                  <a:srgbClr val="00B050"/>
                </a:solidFill>
              </a:rPr>
              <a:t>38</a:t>
            </a:r>
            <a:r>
              <a:rPr lang="en-US" sz="2400" dirty="0"/>
              <a:t>)/(4-2)= 9</a:t>
            </a:r>
          </a:p>
        </p:txBody>
      </p:sp>
    </p:spTree>
    <p:extLst>
      <p:ext uri="{BB962C8B-B14F-4D97-AF65-F5344CB8AC3E}">
        <p14:creationId xmlns:p14="http://schemas.microsoft.com/office/powerpoint/2010/main" val="3780634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1985: Panda’s Pedigree Decoded</a:t>
            </a:r>
          </a:p>
        </p:txBody>
      </p:sp>
      <p:grpSp>
        <p:nvGrpSpPr>
          <p:cNvPr id="2071" name="2070 Grupo"/>
          <p:cNvGrpSpPr/>
          <p:nvPr/>
        </p:nvGrpSpPr>
        <p:grpSpPr>
          <a:xfrm>
            <a:off x="624096" y="1022997"/>
            <a:ext cx="8334304" cy="5463098"/>
            <a:chOff x="3248137" y="1397523"/>
            <a:chExt cx="8334304" cy="5463098"/>
          </a:xfrm>
        </p:grpSpPr>
        <p:cxnSp>
          <p:nvCxnSpPr>
            <p:cNvPr id="28" name="27 Conector recto"/>
            <p:cNvCxnSpPr/>
            <p:nvPr/>
          </p:nvCxnSpPr>
          <p:spPr>
            <a:xfrm flipH="1">
              <a:off x="7225850" y="1528406"/>
              <a:ext cx="1" cy="12745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7218923" y="1528406"/>
              <a:ext cx="311207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30 CuadroTexto"/>
            <p:cNvSpPr txBox="1"/>
            <p:nvPr/>
          </p:nvSpPr>
          <p:spPr>
            <a:xfrm>
              <a:off x="3898055" y="5060555"/>
              <a:ext cx="888385" cy="646331"/>
            </a:xfrm>
            <a:prstGeom prst="rect">
              <a:avLst/>
            </a:prstGeom>
            <a:noFill/>
          </p:spPr>
          <p:txBody>
            <a:bodyPr wrap="none" rtlCol="0">
              <a:spAutoFit/>
            </a:bodyPr>
            <a:lstStyle/>
            <a:p>
              <a:pPr algn="ctr"/>
              <a:r>
                <a:rPr lang="en-US" b="1" dirty="0">
                  <a:solidFill>
                    <a:srgbClr val="002060"/>
                  </a:solidFill>
                </a:rPr>
                <a:t>Brown</a:t>
              </a:r>
            </a:p>
            <a:p>
              <a:pPr algn="ctr"/>
              <a:r>
                <a:rPr lang="en-US" b="1" dirty="0">
                  <a:solidFill>
                    <a:srgbClr val="002060"/>
                  </a:solidFill>
                </a:rPr>
                <a:t>Bear</a:t>
              </a:r>
            </a:p>
          </p:txBody>
        </p:sp>
        <p:cxnSp>
          <p:nvCxnSpPr>
            <p:cNvPr id="39" name="38 Conector recto"/>
            <p:cNvCxnSpPr/>
            <p:nvPr/>
          </p:nvCxnSpPr>
          <p:spPr>
            <a:xfrm flipH="1">
              <a:off x="10331001" y="1528406"/>
              <a:ext cx="2" cy="5439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a:off x="6415568" y="2802935"/>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a:off x="9745941" y="2072334"/>
              <a:ext cx="11865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8021548" y="2798340"/>
              <a:ext cx="10468" cy="2382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flipH="1">
              <a:off x="6428437" y="2802935"/>
              <a:ext cx="1" cy="12745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5620214" y="4077726"/>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H="1">
              <a:off x="7236663" y="4066394"/>
              <a:ext cx="1" cy="11142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5627044" y="4066394"/>
              <a:ext cx="2" cy="5439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4804696" y="4610322"/>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flipH="1">
              <a:off x="6424117" y="4604746"/>
              <a:ext cx="2" cy="575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flipH="1">
              <a:off x="4818720" y="4604746"/>
              <a:ext cx="2" cy="311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4325992" y="4916740"/>
              <a:ext cx="9764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flipH="1">
              <a:off x="4340395" y="4916740"/>
              <a:ext cx="2" cy="271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flipH="1">
              <a:off x="5302409" y="4908668"/>
              <a:ext cx="2" cy="271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9751517" y="2072334"/>
              <a:ext cx="10468" cy="31163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67 Conector recto"/>
            <p:cNvCxnSpPr/>
            <p:nvPr/>
          </p:nvCxnSpPr>
          <p:spPr>
            <a:xfrm>
              <a:off x="10921982" y="2084376"/>
              <a:ext cx="10468" cy="31163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9" name="68 Elipse"/>
            <p:cNvSpPr/>
            <p:nvPr/>
          </p:nvSpPr>
          <p:spPr>
            <a:xfrm>
              <a:off x="8644836" y="1397523"/>
              <a:ext cx="260252" cy="2617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69 Conector recto"/>
            <p:cNvCxnSpPr/>
            <p:nvPr/>
          </p:nvCxnSpPr>
          <p:spPr>
            <a:xfrm>
              <a:off x="3777612" y="1878297"/>
              <a:ext cx="9177" cy="332664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flipV="1">
              <a:off x="3691820" y="520074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flipV="1">
              <a:off x="3695786" y="4649762"/>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flipV="1">
              <a:off x="3694485" y="410659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flipV="1">
              <a:off x="3687971" y="353216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flipV="1">
              <a:off x="3685318" y="2973929"/>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flipV="1">
              <a:off x="3686610" y="2441181"/>
              <a:ext cx="182005" cy="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069" name="2068 CuadroTexto"/>
            <p:cNvSpPr txBox="1"/>
            <p:nvPr/>
          </p:nvSpPr>
          <p:spPr>
            <a:xfrm>
              <a:off x="3378849" y="5014389"/>
              <a:ext cx="300082" cy="369332"/>
            </a:xfrm>
            <a:prstGeom prst="rect">
              <a:avLst/>
            </a:prstGeom>
            <a:noFill/>
          </p:spPr>
          <p:txBody>
            <a:bodyPr wrap="none" rtlCol="0">
              <a:spAutoFit/>
            </a:bodyPr>
            <a:lstStyle/>
            <a:p>
              <a:r>
                <a:rPr lang="en-US" dirty="0"/>
                <a:t>0</a:t>
              </a:r>
            </a:p>
          </p:txBody>
        </p:sp>
        <p:sp>
          <p:nvSpPr>
            <p:cNvPr id="87" name="86 CuadroTexto"/>
            <p:cNvSpPr txBox="1"/>
            <p:nvPr/>
          </p:nvSpPr>
          <p:spPr>
            <a:xfrm>
              <a:off x="3388242" y="4463442"/>
              <a:ext cx="300082" cy="369332"/>
            </a:xfrm>
            <a:prstGeom prst="rect">
              <a:avLst/>
            </a:prstGeom>
            <a:noFill/>
          </p:spPr>
          <p:txBody>
            <a:bodyPr wrap="none" rtlCol="0">
              <a:spAutoFit/>
            </a:bodyPr>
            <a:lstStyle/>
            <a:p>
              <a:r>
                <a:rPr lang="en-US" dirty="0"/>
                <a:t>5</a:t>
              </a:r>
            </a:p>
          </p:txBody>
        </p:sp>
        <p:sp>
          <p:nvSpPr>
            <p:cNvPr id="88" name="87 CuadroTexto"/>
            <p:cNvSpPr txBox="1"/>
            <p:nvPr/>
          </p:nvSpPr>
          <p:spPr>
            <a:xfrm>
              <a:off x="3276051" y="3921930"/>
              <a:ext cx="415498" cy="369332"/>
            </a:xfrm>
            <a:prstGeom prst="rect">
              <a:avLst/>
            </a:prstGeom>
            <a:noFill/>
          </p:spPr>
          <p:txBody>
            <a:bodyPr wrap="none" rtlCol="0">
              <a:spAutoFit/>
            </a:bodyPr>
            <a:lstStyle/>
            <a:p>
              <a:r>
                <a:rPr lang="en-US" dirty="0"/>
                <a:t>10</a:t>
              </a:r>
            </a:p>
          </p:txBody>
        </p:sp>
        <p:sp>
          <p:nvSpPr>
            <p:cNvPr id="89" name="88 CuadroTexto"/>
            <p:cNvSpPr txBox="1"/>
            <p:nvPr/>
          </p:nvSpPr>
          <p:spPr>
            <a:xfrm>
              <a:off x="3272288" y="3347504"/>
              <a:ext cx="415498" cy="369332"/>
            </a:xfrm>
            <a:prstGeom prst="rect">
              <a:avLst/>
            </a:prstGeom>
            <a:noFill/>
          </p:spPr>
          <p:txBody>
            <a:bodyPr wrap="none" rtlCol="0">
              <a:spAutoFit/>
            </a:bodyPr>
            <a:lstStyle/>
            <a:p>
              <a:r>
                <a:rPr lang="en-US" dirty="0"/>
                <a:t>15</a:t>
              </a:r>
            </a:p>
          </p:txBody>
        </p:sp>
        <p:sp>
          <p:nvSpPr>
            <p:cNvPr id="90" name="89 CuadroTexto"/>
            <p:cNvSpPr txBox="1"/>
            <p:nvPr/>
          </p:nvSpPr>
          <p:spPr>
            <a:xfrm>
              <a:off x="3263433" y="2789263"/>
              <a:ext cx="415498" cy="369332"/>
            </a:xfrm>
            <a:prstGeom prst="rect">
              <a:avLst/>
            </a:prstGeom>
            <a:noFill/>
          </p:spPr>
          <p:txBody>
            <a:bodyPr wrap="none" rtlCol="0">
              <a:spAutoFit/>
            </a:bodyPr>
            <a:lstStyle/>
            <a:p>
              <a:r>
                <a:rPr lang="en-US" dirty="0"/>
                <a:t>20</a:t>
              </a:r>
            </a:p>
          </p:txBody>
        </p:sp>
        <p:sp>
          <p:nvSpPr>
            <p:cNvPr id="91" name="90 CuadroTexto"/>
            <p:cNvSpPr txBox="1"/>
            <p:nvPr/>
          </p:nvSpPr>
          <p:spPr>
            <a:xfrm>
              <a:off x="3257256" y="2253908"/>
              <a:ext cx="415498" cy="369332"/>
            </a:xfrm>
            <a:prstGeom prst="rect">
              <a:avLst/>
            </a:prstGeom>
            <a:noFill/>
          </p:spPr>
          <p:txBody>
            <a:bodyPr wrap="none" rtlCol="0">
              <a:spAutoFit/>
            </a:bodyPr>
            <a:lstStyle/>
            <a:p>
              <a:r>
                <a:rPr lang="en-US" dirty="0"/>
                <a:t>25</a:t>
              </a:r>
            </a:p>
          </p:txBody>
        </p:sp>
        <p:cxnSp>
          <p:nvCxnSpPr>
            <p:cNvPr id="93" name="92 Conector recto"/>
            <p:cNvCxnSpPr/>
            <p:nvPr/>
          </p:nvCxnSpPr>
          <p:spPr>
            <a:xfrm flipV="1">
              <a:off x="3679265" y="1878293"/>
              <a:ext cx="182005" cy="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4" name="93 CuadroTexto"/>
            <p:cNvSpPr txBox="1"/>
            <p:nvPr/>
          </p:nvSpPr>
          <p:spPr>
            <a:xfrm>
              <a:off x="3248137" y="1692323"/>
              <a:ext cx="415498" cy="369332"/>
            </a:xfrm>
            <a:prstGeom prst="rect">
              <a:avLst/>
            </a:prstGeom>
            <a:noFill/>
          </p:spPr>
          <p:txBody>
            <a:bodyPr wrap="none" rtlCol="0">
              <a:spAutoFit/>
            </a:bodyPr>
            <a:lstStyle/>
            <a:p>
              <a:r>
                <a:rPr lang="en-US" dirty="0"/>
                <a:t>30</a:t>
              </a:r>
            </a:p>
          </p:txBody>
        </p:sp>
        <p:sp>
          <p:nvSpPr>
            <p:cNvPr id="95" name="94 CuadroTexto"/>
            <p:cNvSpPr txBox="1"/>
            <p:nvPr/>
          </p:nvSpPr>
          <p:spPr>
            <a:xfrm>
              <a:off x="4901849" y="5104291"/>
              <a:ext cx="736099" cy="646331"/>
            </a:xfrm>
            <a:prstGeom prst="rect">
              <a:avLst/>
            </a:prstGeom>
            <a:noFill/>
          </p:spPr>
          <p:txBody>
            <a:bodyPr wrap="none" rtlCol="0">
              <a:spAutoFit/>
            </a:bodyPr>
            <a:lstStyle/>
            <a:p>
              <a:pPr algn="ctr"/>
              <a:r>
                <a:rPr lang="en-US" b="1" dirty="0">
                  <a:solidFill>
                    <a:srgbClr val="002060"/>
                  </a:solidFill>
                </a:rPr>
                <a:t>Polar</a:t>
              </a:r>
            </a:p>
            <a:p>
              <a:pPr algn="ctr"/>
              <a:r>
                <a:rPr lang="en-US" b="1" dirty="0">
                  <a:solidFill>
                    <a:srgbClr val="002060"/>
                  </a:solidFill>
                </a:rPr>
                <a:t>Bear</a:t>
              </a:r>
            </a:p>
          </p:txBody>
        </p:sp>
        <p:sp>
          <p:nvSpPr>
            <p:cNvPr id="96" name="95 CuadroTexto"/>
            <p:cNvSpPr txBox="1"/>
            <p:nvPr/>
          </p:nvSpPr>
          <p:spPr>
            <a:xfrm>
              <a:off x="6029083" y="5078961"/>
              <a:ext cx="772969" cy="646331"/>
            </a:xfrm>
            <a:prstGeom prst="rect">
              <a:avLst/>
            </a:prstGeom>
            <a:noFill/>
          </p:spPr>
          <p:txBody>
            <a:bodyPr wrap="none" rtlCol="0">
              <a:spAutoFit/>
            </a:bodyPr>
            <a:lstStyle/>
            <a:p>
              <a:pPr algn="ctr"/>
              <a:r>
                <a:rPr lang="en-US" b="1" dirty="0">
                  <a:solidFill>
                    <a:srgbClr val="002060"/>
                  </a:solidFill>
                </a:rPr>
                <a:t>Black</a:t>
              </a:r>
            </a:p>
            <a:p>
              <a:pPr algn="ctr"/>
              <a:r>
                <a:rPr lang="en-US" b="1" dirty="0">
                  <a:solidFill>
                    <a:srgbClr val="002060"/>
                  </a:solidFill>
                </a:rPr>
                <a:t>Bear</a:t>
              </a:r>
            </a:p>
          </p:txBody>
        </p:sp>
        <p:sp>
          <p:nvSpPr>
            <p:cNvPr id="97" name="96 CuadroTexto"/>
            <p:cNvSpPr txBox="1"/>
            <p:nvPr/>
          </p:nvSpPr>
          <p:spPr>
            <a:xfrm>
              <a:off x="6802052" y="5084255"/>
              <a:ext cx="1313180" cy="646331"/>
            </a:xfrm>
            <a:prstGeom prst="rect">
              <a:avLst/>
            </a:prstGeom>
            <a:noFill/>
          </p:spPr>
          <p:txBody>
            <a:bodyPr wrap="none" rtlCol="0">
              <a:spAutoFit/>
            </a:bodyPr>
            <a:lstStyle/>
            <a:p>
              <a:pPr algn="ctr"/>
              <a:r>
                <a:rPr lang="en-US" b="1" dirty="0">
                  <a:solidFill>
                    <a:srgbClr val="002060"/>
                  </a:solidFill>
                </a:rPr>
                <a:t>Spectacled</a:t>
              </a:r>
            </a:p>
            <a:p>
              <a:pPr algn="ctr"/>
              <a:r>
                <a:rPr lang="en-US" b="1" dirty="0">
                  <a:solidFill>
                    <a:srgbClr val="002060"/>
                  </a:solidFill>
                </a:rPr>
                <a:t>Bear</a:t>
              </a:r>
            </a:p>
          </p:txBody>
        </p:sp>
        <p:sp>
          <p:nvSpPr>
            <p:cNvPr id="98" name="97 CuadroTexto"/>
            <p:cNvSpPr txBox="1"/>
            <p:nvPr/>
          </p:nvSpPr>
          <p:spPr>
            <a:xfrm>
              <a:off x="7909653" y="5096883"/>
              <a:ext cx="838691" cy="646331"/>
            </a:xfrm>
            <a:prstGeom prst="rect">
              <a:avLst/>
            </a:prstGeom>
            <a:noFill/>
          </p:spPr>
          <p:txBody>
            <a:bodyPr wrap="none" rtlCol="0">
              <a:spAutoFit/>
            </a:bodyPr>
            <a:lstStyle/>
            <a:p>
              <a:pPr algn="ctr"/>
              <a:r>
                <a:rPr lang="en-US" b="1" dirty="0">
                  <a:solidFill>
                    <a:srgbClr val="002060"/>
                  </a:solidFill>
                </a:rPr>
                <a:t>Giant</a:t>
              </a:r>
            </a:p>
            <a:p>
              <a:pPr algn="ctr"/>
              <a:r>
                <a:rPr lang="en-US" b="1" dirty="0">
                  <a:solidFill>
                    <a:srgbClr val="002060"/>
                  </a:solidFill>
                </a:rPr>
                <a:t>Panda</a:t>
              </a:r>
            </a:p>
          </p:txBody>
        </p:sp>
        <p:sp>
          <p:nvSpPr>
            <p:cNvPr id="99" name="98 CuadroTexto"/>
            <p:cNvSpPr txBox="1"/>
            <p:nvPr/>
          </p:nvSpPr>
          <p:spPr>
            <a:xfrm>
              <a:off x="9344985" y="5386207"/>
              <a:ext cx="1067921" cy="369332"/>
            </a:xfrm>
            <a:prstGeom prst="rect">
              <a:avLst/>
            </a:prstGeom>
            <a:noFill/>
          </p:spPr>
          <p:txBody>
            <a:bodyPr wrap="none" rtlCol="0">
              <a:spAutoFit/>
            </a:bodyPr>
            <a:lstStyle/>
            <a:p>
              <a:pPr algn="ctr"/>
              <a:r>
                <a:rPr lang="en-US" b="1" dirty="0">
                  <a:solidFill>
                    <a:srgbClr val="002060"/>
                  </a:solidFill>
                </a:rPr>
                <a:t>Raccoon</a:t>
              </a:r>
            </a:p>
          </p:txBody>
        </p:sp>
        <p:sp>
          <p:nvSpPr>
            <p:cNvPr id="100" name="99 CuadroTexto"/>
            <p:cNvSpPr txBox="1"/>
            <p:nvPr/>
          </p:nvSpPr>
          <p:spPr>
            <a:xfrm>
              <a:off x="10515217" y="5129844"/>
              <a:ext cx="838691" cy="646331"/>
            </a:xfrm>
            <a:prstGeom prst="rect">
              <a:avLst/>
            </a:prstGeom>
            <a:noFill/>
          </p:spPr>
          <p:txBody>
            <a:bodyPr wrap="none" rtlCol="0">
              <a:spAutoFit/>
            </a:bodyPr>
            <a:lstStyle/>
            <a:p>
              <a:pPr algn="ctr"/>
              <a:r>
                <a:rPr lang="en-US" b="1" dirty="0">
                  <a:solidFill>
                    <a:srgbClr val="002060"/>
                  </a:solidFill>
                </a:rPr>
                <a:t>Red</a:t>
              </a:r>
            </a:p>
            <a:p>
              <a:pPr algn="ctr"/>
              <a:r>
                <a:rPr lang="en-US" b="1" dirty="0">
                  <a:solidFill>
                    <a:srgbClr val="002060"/>
                  </a:solidFill>
                </a:rPr>
                <a:t>Panda</a:t>
              </a:r>
            </a:p>
          </p:txBody>
        </p:sp>
        <p:pic>
          <p:nvPicPr>
            <p:cNvPr id="5122"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38216" t="87033" r="55194" b="899"/>
            <a:stretch/>
          </p:blipFill>
          <p:spPr bwMode="auto">
            <a:xfrm>
              <a:off x="4707731" y="5730586"/>
              <a:ext cx="1083239" cy="111564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45463" t="87032" r="47719" b="1274"/>
            <a:stretch/>
          </p:blipFill>
          <p:spPr bwMode="auto">
            <a:xfrm>
              <a:off x="5790971" y="5730586"/>
              <a:ext cx="1120608" cy="108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67521" t="86474" r="18247" b="772"/>
            <a:stretch/>
          </p:blipFill>
          <p:spPr bwMode="auto">
            <a:xfrm>
              <a:off x="9243371" y="5681530"/>
              <a:ext cx="2339070" cy="117909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30812" t="86763" r="62538" b="1105"/>
            <a:stretch/>
          </p:blipFill>
          <p:spPr bwMode="auto">
            <a:xfrm>
              <a:off x="3614737" y="5729287"/>
              <a:ext cx="1092994" cy="112156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52810" t="86958" r="40431" b="1349"/>
            <a:stretch/>
          </p:blipFill>
          <p:spPr bwMode="auto">
            <a:xfrm>
              <a:off x="6903215" y="5729287"/>
              <a:ext cx="1110853" cy="108103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60134" t="86915" r="33150" b="1274"/>
            <a:stretch/>
          </p:blipFill>
          <p:spPr bwMode="auto">
            <a:xfrm>
              <a:off x="8014068" y="5718384"/>
              <a:ext cx="1103709" cy="1091937"/>
            </a:xfrm>
            <a:prstGeom prst="rect">
              <a:avLst/>
            </a:prstGeom>
            <a:noFill/>
            <a:extLst>
              <a:ext uri="{909E8E84-426E-40DD-AFC4-6F175D3DCCD1}">
                <a14:hiddenFill xmlns:a14="http://schemas.microsoft.com/office/drawing/2010/main">
                  <a:solidFill>
                    <a:srgbClr val="FFFFFF"/>
                  </a:solidFill>
                </a14:hiddenFill>
              </a:ext>
            </a:extLst>
          </p:spPr>
        </p:pic>
      </p:grpSp>
      <p:sp>
        <p:nvSpPr>
          <p:cNvPr id="2073" name="2072 Rectángulo"/>
          <p:cNvSpPr/>
          <p:nvPr/>
        </p:nvSpPr>
        <p:spPr>
          <a:xfrm>
            <a:off x="8793392" y="978893"/>
            <a:ext cx="2951098" cy="2862322"/>
          </a:xfrm>
          <a:prstGeom prst="rect">
            <a:avLst/>
          </a:prstGeom>
        </p:spPr>
        <p:txBody>
          <a:bodyPr wrap="square">
            <a:spAutoFit/>
          </a:bodyPr>
          <a:lstStyle/>
          <a:p>
            <a:pPr algn="just"/>
            <a:r>
              <a:rPr lang="en-US" dirty="0">
                <a:latin typeface="+mj-lt"/>
              </a:rPr>
              <a:t>Until the 1980s, it was unclear whether the giant panda should be classified as a bear or as a raccoon.</a:t>
            </a:r>
          </a:p>
          <a:p>
            <a:pPr algn="just"/>
            <a:endParaRPr lang="en-US" dirty="0">
              <a:latin typeface="+mj-lt"/>
            </a:endParaRPr>
          </a:p>
          <a:p>
            <a:pPr algn="just"/>
            <a:r>
              <a:rPr lang="en-US" dirty="0">
                <a:latin typeface="+mj-lt"/>
              </a:rPr>
              <a:t>The giant panda looks like a bear in some ways, but it's also similar to raccoons in other ways: </a:t>
            </a:r>
          </a:p>
        </p:txBody>
      </p:sp>
      <p:sp>
        <p:nvSpPr>
          <p:cNvPr id="2074" name="2073 Rectángulo"/>
          <p:cNvSpPr/>
          <p:nvPr/>
        </p:nvSpPr>
        <p:spPr>
          <a:xfrm>
            <a:off x="8809249" y="3858722"/>
            <a:ext cx="2919384" cy="1477328"/>
          </a:xfrm>
          <a:prstGeom prst="rect">
            <a:avLst/>
          </a:prstGeom>
        </p:spPr>
        <p:txBody>
          <a:bodyPr wrap="square">
            <a:spAutoFit/>
          </a:bodyPr>
          <a:lstStyle/>
          <a:p>
            <a:pPr algn="just"/>
            <a:r>
              <a:rPr lang="en-US" dirty="0">
                <a:latin typeface="+mj-lt"/>
              </a:rPr>
              <a:t>the panda doesn't hibernate in the winter, and its male genitalia are tiny and backward-pointing.</a:t>
            </a:r>
          </a:p>
        </p:txBody>
      </p:sp>
    </p:spTree>
    <p:extLst>
      <p:ext uri="{BB962C8B-B14F-4D97-AF65-F5344CB8AC3E}">
        <p14:creationId xmlns:p14="http://schemas.microsoft.com/office/powerpoint/2010/main" val="16536001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1985: Panda’s Pedigree Decoded</a:t>
            </a:r>
          </a:p>
        </p:txBody>
      </p:sp>
      <p:grpSp>
        <p:nvGrpSpPr>
          <p:cNvPr id="2071" name="2070 Grupo"/>
          <p:cNvGrpSpPr/>
          <p:nvPr/>
        </p:nvGrpSpPr>
        <p:grpSpPr>
          <a:xfrm>
            <a:off x="112022" y="1134080"/>
            <a:ext cx="8334304" cy="5463098"/>
            <a:chOff x="3248137" y="1397523"/>
            <a:chExt cx="8334304" cy="5463098"/>
          </a:xfrm>
        </p:grpSpPr>
        <p:cxnSp>
          <p:nvCxnSpPr>
            <p:cNvPr id="28" name="27 Conector recto"/>
            <p:cNvCxnSpPr/>
            <p:nvPr/>
          </p:nvCxnSpPr>
          <p:spPr>
            <a:xfrm flipH="1">
              <a:off x="7225850" y="1528406"/>
              <a:ext cx="1" cy="12745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7218923" y="1528406"/>
              <a:ext cx="311207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30 CuadroTexto"/>
            <p:cNvSpPr txBox="1"/>
            <p:nvPr/>
          </p:nvSpPr>
          <p:spPr>
            <a:xfrm>
              <a:off x="3898055" y="5060555"/>
              <a:ext cx="888385" cy="646331"/>
            </a:xfrm>
            <a:prstGeom prst="rect">
              <a:avLst/>
            </a:prstGeom>
            <a:noFill/>
          </p:spPr>
          <p:txBody>
            <a:bodyPr wrap="none" rtlCol="0">
              <a:spAutoFit/>
            </a:bodyPr>
            <a:lstStyle/>
            <a:p>
              <a:pPr algn="ctr"/>
              <a:r>
                <a:rPr lang="en-US" b="1" dirty="0">
                  <a:solidFill>
                    <a:srgbClr val="002060"/>
                  </a:solidFill>
                </a:rPr>
                <a:t>Brown</a:t>
              </a:r>
            </a:p>
            <a:p>
              <a:pPr algn="ctr"/>
              <a:r>
                <a:rPr lang="en-US" b="1" dirty="0">
                  <a:solidFill>
                    <a:srgbClr val="002060"/>
                  </a:solidFill>
                </a:rPr>
                <a:t>Bear</a:t>
              </a:r>
            </a:p>
          </p:txBody>
        </p:sp>
        <p:cxnSp>
          <p:nvCxnSpPr>
            <p:cNvPr id="39" name="38 Conector recto"/>
            <p:cNvCxnSpPr/>
            <p:nvPr/>
          </p:nvCxnSpPr>
          <p:spPr>
            <a:xfrm flipH="1">
              <a:off x="10331001" y="1528406"/>
              <a:ext cx="2" cy="5439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a:off x="6415568" y="2802935"/>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a:off x="9745941" y="2072334"/>
              <a:ext cx="11865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8021548" y="2798340"/>
              <a:ext cx="10468" cy="2382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flipH="1">
              <a:off x="6428437" y="2802935"/>
              <a:ext cx="1" cy="12745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a:off x="5620214" y="4077726"/>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H="1">
              <a:off x="7236663" y="4066394"/>
              <a:ext cx="1" cy="11142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5627044" y="4066394"/>
              <a:ext cx="2" cy="5439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51 Conector recto"/>
            <p:cNvCxnSpPr/>
            <p:nvPr/>
          </p:nvCxnSpPr>
          <p:spPr>
            <a:xfrm>
              <a:off x="4804696" y="4610322"/>
              <a:ext cx="16164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52 Conector recto"/>
            <p:cNvCxnSpPr/>
            <p:nvPr/>
          </p:nvCxnSpPr>
          <p:spPr>
            <a:xfrm flipH="1">
              <a:off x="6424117" y="4604746"/>
              <a:ext cx="2" cy="5758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flipH="1">
              <a:off x="4818720" y="4604746"/>
              <a:ext cx="2" cy="311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4325992" y="4916740"/>
              <a:ext cx="9764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flipH="1">
              <a:off x="4340395" y="4916740"/>
              <a:ext cx="2" cy="271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flipH="1">
              <a:off x="5302409" y="4908668"/>
              <a:ext cx="2" cy="271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65 Conector recto"/>
            <p:cNvCxnSpPr/>
            <p:nvPr/>
          </p:nvCxnSpPr>
          <p:spPr>
            <a:xfrm>
              <a:off x="9751517" y="2072334"/>
              <a:ext cx="10468" cy="31163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67 Conector recto"/>
            <p:cNvCxnSpPr/>
            <p:nvPr/>
          </p:nvCxnSpPr>
          <p:spPr>
            <a:xfrm>
              <a:off x="10921982" y="2084376"/>
              <a:ext cx="10468" cy="31163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9" name="68 Elipse"/>
            <p:cNvSpPr/>
            <p:nvPr/>
          </p:nvSpPr>
          <p:spPr>
            <a:xfrm>
              <a:off x="8644836" y="1397523"/>
              <a:ext cx="260252" cy="2617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69 Conector recto"/>
            <p:cNvCxnSpPr/>
            <p:nvPr/>
          </p:nvCxnSpPr>
          <p:spPr>
            <a:xfrm>
              <a:off x="3777612" y="1878297"/>
              <a:ext cx="9177" cy="332664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71" name="70 Conector recto"/>
            <p:cNvCxnSpPr/>
            <p:nvPr/>
          </p:nvCxnSpPr>
          <p:spPr>
            <a:xfrm flipV="1">
              <a:off x="3691820" y="520074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flipV="1">
              <a:off x="3695786" y="4649762"/>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flipV="1">
              <a:off x="3694485" y="410659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3" name="82 Conector recto"/>
            <p:cNvCxnSpPr/>
            <p:nvPr/>
          </p:nvCxnSpPr>
          <p:spPr>
            <a:xfrm flipV="1">
              <a:off x="3687971" y="3532166"/>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4" name="83 Conector recto"/>
            <p:cNvCxnSpPr/>
            <p:nvPr/>
          </p:nvCxnSpPr>
          <p:spPr>
            <a:xfrm flipV="1">
              <a:off x="3685318" y="2973929"/>
              <a:ext cx="182005" cy="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5" name="84 Conector recto"/>
            <p:cNvCxnSpPr/>
            <p:nvPr/>
          </p:nvCxnSpPr>
          <p:spPr>
            <a:xfrm flipV="1">
              <a:off x="3686610" y="2441181"/>
              <a:ext cx="182005" cy="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069" name="2068 CuadroTexto"/>
            <p:cNvSpPr txBox="1"/>
            <p:nvPr/>
          </p:nvSpPr>
          <p:spPr>
            <a:xfrm>
              <a:off x="3378849" y="5014389"/>
              <a:ext cx="300082" cy="369332"/>
            </a:xfrm>
            <a:prstGeom prst="rect">
              <a:avLst/>
            </a:prstGeom>
            <a:noFill/>
          </p:spPr>
          <p:txBody>
            <a:bodyPr wrap="none" rtlCol="0">
              <a:spAutoFit/>
            </a:bodyPr>
            <a:lstStyle/>
            <a:p>
              <a:r>
                <a:rPr lang="en-US" dirty="0"/>
                <a:t>0</a:t>
              </a:r>
            </a:p>
          </p:txBody>
        </p:sp>
        <p:sp>
          <p:nvSpPr>
            <p:cNvPr id="87" name="86 CuadroTexto"/>
            <p:cNvSpPr txBox="1"/>
            <p:nvPr/>
          </p:nvSpPr>
          <p:spPr>
            <a:xfrm>
              <a:off x="3388242" y="4463442"/>
              <a:ext cx="300082" cy="369332"/>
            </a:xfrm>
            <a:prstGeom prst="rect">
              <a:avLst/>
            </a:prstGeom>
            <a:noFill/>
          </p:spPr>
          <p:txBody>
            <a:bodyPr wrap="none" rtlCol="0">
              <a:spAutoFit/>
            </a:bodyPr>
            <a:lstStyle/>
            <a:p>
              <a:r>
                <a:rPr lang="en-US" dirty="0"/>
                <a:t>5</a:t>
              </a:r>
            </a:p>
          </p:txBody>
        </p:sp>
        <p:sp>
          <p:nvSpPr>
            <p:cNvPr id="88" name="87 CuadroTexto"/>
            <p:cNvSpPr txBox="1"/>
            <p:nvPr/>
          </p:nvSpPr>
          <p:spPr>
            <a:xfrm>
              <a:off x="3276051" y="3921930"/>
              <a:ext cx="415498" cy="369332"/>
            </a:xfrm>
            <a:prstGeom prst="rect">
              <a:avLst/>
            </a:prstGeom>
            <a:noFill/>
          </p:spPr>
          <p:txBody>
            <a:bodyPr wrap="none" rtlCol="0">
              <a:spAutoFit/>
            </a:bodyPr>
            <a:lstStyle/>
            <a:p>
              <a:r>
                <a:rPr lang="en-US" dirty="0"/>
                <a:t>10</a:t>
              </a:r>
            </a:p>
          </p:txBody>
        </p:sp>
        <p:sp>
          <p:nvSpPr>
            <p:cNvPr id="89" name="88 CuadroTexto"/>
            <p:cNvSpPr txBox="1"/>
            <p:nvPr/>
          </p:nvSpPr>
          <p:spPr>
            <a:xfrm>
              <a:off x="3272288" y="3347504"/>
              <a:ext cx="415498" cy="369332"/>
            </a:xfrm>
            <a:prstGeom prst="rect">
              <a:avLst/>
            </a:prstGeom>
            <a:noFill/>
          </p:spPr>
          <p:txBody>
            <a:bodyPr wrap="none" rtlCol="0">
              <a:spAutoFit/>
            </a:bodyPr>
            <a:lstStyle/>
            <a:p>
              <a:r>
                <a:rPr lang="en-US" dirty="0"/>
                <a:t>15</a:t>
              </a:r>
            </a:p>
          </p:txBody>
        </p:sp>
        <p:sp>
          <p:nvSpPr>
            <p:cNvPr id="90" name="89 CuadroTexto"/>
            <p:cNvSpPr txBox="1"/>
            <p:nvPr/>
          </p:nvSpPr>
          <p:spPr>
            <a:xfrm>
              <a:off x="3263433" y="2789263"/>
              <a:ext cx="415498" cy="369332"/>
            </a:xfrm>
            <a:prstGeom prst="rect">
              <a:avLst/>
            </a:prstGeom>
            <a:noFill/>
          </p:spPr>
          <p:txBody>
            <a:bodyPr wrap="none" rtlCol="0">
              <a:spAutoFit/>
            </a:bodyPr>
            <a:lstStyle/>
            <a:p>
              <a:r>
                <a:rPr lang="en-US" dirty="0"/>
                <a:t>20</a:t>
              </a:r>
            </a:p>
          </p:txBody>
        </p:sp>
        <p:sp>
          <p:nvSpPr>
            <p:cNvPr id="91" name="90 CuadroTexto"/>
            <p:cNvSpPr txBox="1"/>
            <p:nvPr/>
          </p:nvSpPr>
          <p:spPr>
            <a:xfrm>
              <a:off x="3257256" y="2253908"/>
              <a:ext cx="415498" cy="369332"/>
            </a:xfrm>
            <a:prstGeom prst="rect">
              <a:avLst/>
            </a:prstGeom>
            <a:noFill/>
          </p:spPr>
          <p:txBody>
            <a:bodyPr wrap="none" rtlCol="0">
              <a:spAutoFit/>
            </a:bodyPr>
            <a:lstStyle/>
            <a:p>
              <a:r>
                <a:rPr lang="en-US" dirty="0"/>
                <a:t>25</a:t>
              </a:r>
            </a:p>
          </p:txBody>
        </p:sp>
        <p:cxnSp>
          <p:nvCxnSpPr>
            <p:cNvPr id="93" name="92 Conector recto"/>
            <p:cNvCxnSpPr/>
            <p:nvPr/>
          </p:nvCxnSpPr>
          <p:spPr>
            <a:xfrm flipV="1">
              <a:off x="3679265" y="1878293"/>
              <a:ext cx="182005" cy="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4" name="93 CuadroTexto"/>
            <p:cNvSpPr txBox="1"/>
            <p:nvPr/>
          </p:nvSpPr>
          <p:spPr>
            <a:xfrm>
              <a:off x="3248137" y="1692323"/>
              <a:ext cx="415498" cy="369332"/>
            </a:xfrm>
            <a:prstGeom prst="rect">
              <a:avLst/>
            </a:prstGeom>
            <a:noFill/>
          </p:spPr>
          <p:txBody>
            <a:bodyPr wrap="none" rtlCol="0">
              <a:spAutoFit/>
            </a:bodyPr>
            <a:lstStyle/>
            <a:p>
              <a:r>
                <a:rPr lang="en-US" dirty="0"/>
                <a:t>30</a:t>
              </a:r>
            </a:p>
          </p:txBody>
        </p:sp>
        <p:sp>
          <p:nvSpPr>
            <p:cNvPr id="95" name="94 CuadroTexto"/>
            <p:cNvSpPr txBox="1"/>
            <p:nvPr/>
          </p:nvSpPr>
          <p:spPr>
            <a:xfrm>
              <a:off x="4901849" y="5104291"/>
              <a:ext cx="736099" cy="646331"/>
            </a:xfrm>
            <a:prstGeom prst="rect">
              <a:avLst/>
            </a:prstGeom>
            <a:noFill/>
          </p:spPr>
          <p:txBody>
            <a:bodyPr wrap="none" rtlCol="0">
              <a:spAutoFit/>
            </a:bodyPr>
            <a:lstStyle/>
            <a:p>
              <a:pPr algn="ctr"/>
              <a:r>
                <a:rPr lang="en-US" b="1" dirty="0">
                  <a:solidFill>
                    <a:srgbClr val="002060"/>
                  </a:solidFill>
                </a:rPr>
                <a:t>Polar</a:t>
              </a:r>
            </a:p>
            <a:p>
              <a:pPr algn="ctr"/>
              <a:r>
                <a:rPr lang="en-US" b="1" dirty="0">
                  <a:solidFill>
                    <a:srgbClr val="002060"/>
                  </a:solidFill>
                </a:rPr>
                <a:t>Bear</a:t>
              </a:r>
            </a:p>
          </p:txBody>
        </p:sp>
        <p:sp>
          <p:nvSpPr>
            <p:cNvPr id="96" name="95 CuadroTexto"/>
            <p:cNvSpPr txBox="1"/>
            <p:nvPr/>
          </p:nvSpPr>
          <p:spPr>
            <a:xfrm>
              <a:off x="6029083" y="5078961"/>
              <a:ext cx="772969" cy="646331"/>
            </a:xfrm>
            <a:prstGeom prst="rect">
              <a:avLst/>
            </a:prstGeom>
            <a:noFill/>
          </p:spPr>
          <p:txBody>
            <a:bodyPr wrap="none" rtlCol="0">
              <a:spAutoFit/>
            </a:bodyPr>
            <a:lstStyle/>
            <a:p>
              <a:pPr algn="ctr"/>
              <a:r>
                <a:rPr lang="en-US" b="1" dirty="0">
                  <a:solidFill>
                    <a:srgbClr val="002060"/>
                  </a:solidFill>
                </a:rPr>
                <a:t>Black</a:t>
              </a:r>
            </a:p>
            <a:p>
              <a:pPr algn="ctr"/>
              <a:r>
                <a:rPr lang="en-US" b="1" dirty="0">
                  <a:solidFill>
                    <a:srgbClr val="002060"/>
                  </a:solidFill>
                </a:rPr>
                <a:t>Bear</a:t>
              </a:r>
            </a:p>
          </p:txBody>
        </p:sp>
        <p:sp>
          <p:nvSpPr>
            <p:cNvPr id="97" name="96 CuadroTexto"/>
            <p:cNvSpPr txBox="1"/>
            <p:nvPr/>
          </p:nvSpPr>
          <p:spPr>
            <a:xfrm>
              <a:off x="6802052" y="5084255"/>
              <a:ext cx="1313180" cy="646331"/>
            </a:xfrm>
            <a:prstGeom prst="rect">
              <a:avLst/>
            </a:prstGeom>
            <a:noFill/>
          </p:spPr>
          <p:txBody>
            <a:bodyPr wrap="none" rtlCol="0">
              <a:spAutoFit/>
            </a:bodyPr>
            <a:lstStyle/>
            <a:p>
              <a:pPr algn="ctr"/>
              <a:r>
                <a:rPr lang="en-US" b="1" dirty="0">
                  <a:solidFill>
                    <a:srgbClr val="002060"/>
                  </a:solidFill>
                </a:rPr>
                <a:t>Spectacled</a:t>
              </a:r>
            </a:p>
            <a:p>
              <a:pPr algn="ctr"/>
              <a:r>
                <a:rPr lang="en-US" b="1" dirty="0">
                  <a:solidFill>
                    <a:srgbClr val="002060"/>
                  </a:solidFill>
                </a:rPr>
                <a:t>Bear</a:t>
              </a:r>
            </a:p>
          </p:txBody>
        </p:sp>
        <p:sp>
          <p:nvSpPr>
            <p:cNvPr id="98" name="97 CuadroTexto"/>
            <p:cNvSpPr txBox="1"/>
            <p:nvPr/>
          </p:nvSpPr>
          <p:spPr>
            <a:xfrm>
              <a:off x="7909653" y="5096883"/>
              <a:ext cx="838691" cy="646331"/>
            </a:xfrm>
            <a:prstGeom prst="rect">
              <a:avLst/>
            </a:prstGeom>
            <a:noFill/>
          </p:spPr>
          <p:txBody>
            <a:bodyPr wrap="none" rtlCol="0">
              <a:spAutoFit/>
            </a:bodyPr>
            <a:lstStyle/>
            <a:p>
              <a:pPr algn="ctr"/>
              <a:r>
                <a:rPr lang="en-US" b="1" dirty="0">
                  <a:solidFill>
                    <a:srgbClr val="002060"/>
                  </a:solidFill>
                </a:rPr>
                <a:t>Giant</a:t>
              </a:r>
            </a:p>
            <a:p>
              <a:pPr algn="ctr"/>
              <a:r>
                <a:rPr lang="en-US" b="1" dirty="0">
                  <a:solidFill>
                    <a:srgbClr val="002060"/>
                  </a:solidFill>
                </a:rPr>
                <a:t>Panda</a:t>
              </a:r>
            </a:p>
          </p:txBody>
        </p:sp>
        <p:sp>
          <p:nvSpPr>
            <p:cNvPr id="99" name="98 CuadroTexto"/>
            <p:cNvSpPr txBox="1"/>
            <p:nvPr/>
          </p:nvSpPr>
          <p:spPr>
            <a:xfrm>
              <a:off x="9344985" y="5386207"/>
              <a:ext cx="1067921" cy="369332"/>
            </a:xfrm>
            <a:prstGeom prst="rect">
              <a:avLst/>
            </a:prstGeom>
            <a:noFill/>
          </p:spPr>
          <p:txBody>
            <a:bodyPr wrap="none" rtlCol="0">
              <a:spAutoFit/>
            </a:bodyPr>
            <a:lstStyle/>
            <a:p>
              <a:pPr algn="ctr"/>
              <a:r>
                <a:rPr lang="en-US" b="1" dirty="0">
                  <a:solidFill>
                    <a:srgbClr val="002060"/>
                  </a:solidFill>
                </a:rPr>
                <a:t>Raccoon</a:t>
              </a:r>
            </a:p>
          </p:txBody>
        </p:sp>
        <p:sp>
          <p:nvSpPr>
            <p:cNvPr id="100" name="99 CuadroTexto"/>
            <p:cNvSpPr txBox="1"/>
            <p:nvPr/>
          </p:nvSpPr>
          <p:spPr>
            <a:xfrm>
              <a:off x="10515217" y="5129844"/>
              <a:ext cx="838691" cy="646331"/>
            </a:xfrm>
            <a:prstGeom prst="rect">
              <a:avLst/>
            </a:prstGeom>
            <a:noFill/>
          </p:spPr>
          <p:txBody>
            <a:bodyPr wrap="none" rtlCol="0">
              <a:spAutoFit/>
            </a:bodyPr>
            <a:lstStyle/>
            <a:p>
              <a:pPr algn="ctr"/>
              <a:r>
                <a:rPr lang="en-US" b="1" dirty="0">
                  <a:solidFill>
                    <a:srgbClr val="002060"/>
                  </a:solidFill>
                </a:rPr>
                <a:t>Red</a:t>
              </a:r>
            </a:p>
            <a:p>
              <a:pPr algn="ctr"/>
              <a:r>
                <a:rPr lang="en-US" b="1" dirty="0">
                  <a:solidFill>
                    <a:srgbClr val="002060"/>
                  </a:solidFill>
                </a:rPr>
                <a:t>Panda</a:t>
              </a:r>
            </a:p>
          </p:txBody>
        </p:sp>
        <p:pic>
          <p:nvPicPr>
            <p:cNvPr id="5122"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38216" t="87033" r="55194" b="899"/>
            <a:stretch/>
          </p:blipFill>
          <p:spPr bwMode="auto">
            <a:xfrm>
              <a:off x="4707731" y="5730586"/>
              <a:ext cx="1083239" cy="111564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45463" t="87032" r="47719" b="1274"/>
            <a:stretch/>
          </p:blipFill>
          <p:spPr bwMode="auto">
            <a:xfrm>
              <a:off x="5790971" y="5730586"/>
              <a:ext cx="1120608" cy="108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67521" t="86474" r="18247" b="772"/>
            <a:stretch/>
          </p:blipFill>
          <p:spPr bwMode="auto">
            <a:xfrm>
              <a:off x="9243371" y="5681530"/>
              <a:ext cx="2339070" cy="117909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30812" t="86763" r="62538" b="1105"/>
            <a:stretch/>
          </p:blipFill>
          <p:spPr bwMode="auto">
            <a:xfrm>
              <a:off x="3614737" y="5729287"/>
              <a:ext cx="1092994" cy="112156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52810" t="86958" r="40431" b="1349"/>
            <a:stretch/>
          </p:blipFill>
          <p:spPr bwMode="auto">
            <a:xfrm>
              <a:off x="6903215" y="5729287"/>
              <a:ext cx="1110853" cy="108103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odolgova\Dropbox (CRG)\Capturas de pantalla\Screenshot 2018-01-28 02.09.24.png"/>
            <p:cNvPicPr>
              <a:picLocks noChangeAspect="1" noChangeArrowheads="1"/>
            </p:cNvPicPr>
            <p:nvPr/>
          </p:nvPicPr>
          <p:blipFill rotWithShape="1">
            <a:blip r:embed="rId3">
              <a:extLst>
                <a:ext uri="{28A0092B-C50C-407E-A947-70E740481C1C}">
                  <a14:useLocalDpi xmlns:a14="http://schemas.microsoft.com/office/drawing/2010/main" val="0"/>
                </a:ext>
              </a:extLst>
            </a:blip>
            <a:srcRect l="60134" t="86915" r="33150" b="1274"/>
            <a:stretch/>
          </p:blipFill>
          <p:spPr bwMode="auto">
            <a:xfrm>
              <a:off x="8014068" y="5718384"/>
              <a:ext cx="1103709" cy="109193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1 Rectángulo"/>
          <p:cNvSpPr/>
          <p:nvPr/>
        </p:nvSpPr>
        <p:spPr>
          <a:xfrm>
            <a:off x="8554035" y="3739308"/>
            <a:ext cx="3380579" cy="2862322"/>
          </a:xfrm>
          <a:prstGeom prst="rect">
            <a:avLst/>
          </a:prstGeom>
        </p:spPr>
        <p:txBody>
          <a:bodyPr wrap="square">
            <a:spAutoFit/>
          </a:bodyPr>
          <a:lstStyle/>
          <a:p>
            <a:pPr algn="just"/>
            <a:r>
              <a:rPr lang="en-US" dirty="0">
                <a:latin typeface="+mj-lt"/>
              </a:rPr>
              <a:t>Whereas using anatomical or behavioral characters led to endless debate in this subject, Steve O'Brien used genetic data in 1985 to demonstrate that the giant panda should, in fact, be considered a bear - a conclusion that has lasted to this day. </a:t>
            </a:r>
          </a:p>
        </p:txBody>
      </p:sp>
      <p:pic>
        <p:nvPicPr>
          <p:cNvPr id="7170" name="Picture 2" descr="C:\Users\odolgova\Dropbox (CRG)\CNAG\TeachingMentorshipProgramme\CLUSTERING COURSE\Session 3\29cd5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8988" y="1033863"/>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2 CuadroTexto"/>
          <p:cNvSpPr txBox="1"/>
          <p:nvPr/>
        </p:nvSpPr>
        <p:spPr>
          <a:xfrm>
            <a:off x="9167712" y="2955640"/>
            <a:ext cx="2151551" cy="369332"/>
          </a:xfrm>
          <a:prstGeom prst="rect">
            <a:avLst/>
          </a:prstGeom>
          <a:noFill/>
        </p:spPr>
        <p:txBody>
          <a:bodyPr wrap="none" rtlCol="0">
            <a:spAutoFit/>
          </a:bodyPr>
          <a:lstStyle/>
          <a:p>
            <a:r>
              <a:rPr lang="en-US" b="1" dirty="0"/>
              <a:t>Stephen J. O’Brien</a:t>
            </a:r>
          </a:p>
        </p:txBody>
      </p:sp>
      <p:sp>
        <p:nvSpPr>
          <p:cNvPr id="57" name="56 CuadroTexto"/>
          <p:cNvSpPr txBox="1"/>
          <p:nvPr/>
        </p:nvSpPr>
        <p:spPr>
          <a:xfrm>
            <a:off x="252127" y="1050449"/>
            <a:ext cx="736164" cy="369332"/>
          </a:xfrm>
          <a:prstGeom prst="rect">
            <a:avLst/>
          </a:prstGeom>
          <a:noFill/>
        </p:spPr>
        <p:txBody>
          <a:bodyPr wrap="none" rtlCol="0">
            <a:spAutoFit/>
          </a:bodyPr>
          <a:lstStyle/>
          <a:p>
            <a:pPr algn="ctr"/>
            <a:r>
              <a:rPr lang="en-US" b="1" dirty="0">
                <a:solidFill>
                  <a:srgbClr val="002060"/>
                </a:solidFill>
              </a:rPr>
              <a:t>MYA</a:t>
            </a:r>
          </a:p>
        </p:txBody>
      </p:sp>
      <p:sp>
        <p:nvSpPr>
          <p:cNvPr id="58"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91</a:t>
            </a:fld>
            <a:endParaRPr lang="ca-ES" dirty="0"/>
          </a:p>
        </p:txBody>
      </p:sp>
    </p:spTree>
    <p:extLst>
      <p:ext uri="{BB962C8B-B14F-4D97-AF65-F5344CB8AC3E}">
        <p14:creationId xmlns:p14="http://schemas.microsoft.com/office/powerpoint/2010/main" val="12217871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1987: Tracing Human Origins</a:t>
            </a:r>
          </a:p>
        </p:txBody>
      </p:sp>
      <p:pic>
        <p:nvPicPr>
          <p:cNvPr id="1026" name="Picture 2" descr="C:\Users\odolgova\Dropbox (CRG)\Capturas de pantalla\Screenshot 2018-01-28 09.29.3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500" t="20670" r="16445" b="5059"/>
          <a:stretch/>
        </p:blipFill>
        <p:spPr bwMode="auto">
          <a:xfrm>
            <a:off x="115147" y="1009227"/>
            <a:ext cx="8175413" cy="5093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4 Rectángulo"/>
          <p:cNvSpPr/>
          <p:nvPr/>
        </p:nvSpPr>
        <p:spPr>
          <a:xfrm>
            <a:off x="8493760" y="1009227"/>
            <a:ext cx="3346027" cy="4801314"/>
          </a:xfrm>
          <a:prstGeom prst="rect">
            <a:avLst/>
          </a:prstGeom>
        </p:spPr>
        <p:txBody>
          <a:bodyPr wrap="square">
            <a:spAutoFit/>
          </a:bodyPr>
          <a:lstStyle/>
          <a:p>
            <a:r>
              <a:rPr lang="en-US" dirty="0">
                <a:latin typeface="+mj-lt"/>
              </a:rPr>
              <a:t>Evolutionary tree for human populations. </a:t>
            </a:r>
          </a:p>
          <a:p>
            <a:endParaRPr lang="en-US" dirty="0">
              <a:latin typeface="+mj-lt"/>
            </a:endParaRPr>
          </a:p>
          <a:p>
            <a:r>
              <a:rPr lang="en-US" dirty="0">
                <a:latin typeface="+mj-lt"/>
              </a:rPr>
              <a:t>Clear division into Africans, shown in red, and non-Africans, shown in other colors, where each color represents a different continent is observed.</a:t>
            </a:r>
          </a:p>
          <a:p>
            <a:endParaRPr lang="en-US" dirty="0">
              <a:latin typeface="+mj-lt"/>
            </a:endParaRPr>
          </a:p>
          <a:p>
            <a:r>
              <a:rPr lang="en-US" dirty="0">
                <a:latin typeface="+mj-lt"/>
              </a:rPr>
              <a:t>The most recent common ancestor of all non-Africans is at a much more recent point than the most recent common ancestor of all Africans, which is at the root of the tree.</a:t>
            </a:r>
          </a:p>
        </p:txBody>
      </p:sp>
    </p:spTree>
    <p:extLst>
      <p:ext uri="{BB962C8B-B14F-4D97-AF65-F5344CB8AC3E}">
        <p14:creationId xmlns:p14="http://schemas.microsoft.com/office/powerpoint/2010/main" val="3879083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1987: Tracing Human Origins</a:t>
            </a:r>
          </a:p>
        </p:txBody>
      </p:sp>
      <p:sp>
        <p:nvSpPr>
          <p:cNvPr id="3" name="2 Rectángulo"/>
          <p:cNvSpPr/>
          <p:nvPr/>
        </p:nvSpPr>
        <p:spPr>
          <a:xfrm>
            <a:off x="115145" y="1064029"/>
            <a:ext cx="11941387" cy="954107"/>
          </a:xfrm>
          <a:prstGeom prst="rect">
            <a:avLst/>
          </a:prstGeom>
          <a:solidFill>
            <a:srgbClr val="E3D3F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800" dirty="0">
                <a:latin typeface="+mj-lt"/>
              </a:rPr>
              <a:t>Because the origin of modern humans predates the origin of all non Africans, all non-Africans must have originated somewhere in Africa.</a:t>
            </a:r>
          </a:p>
        </p:txBody>
      </p:sp>
      <p:pic>
        <p:nvPicPr>
          <p:cNvPr id="4098"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9658" b="23633"/>
          <a:stretch/>
        </p:blipFill>
        <p:spPr bwMode="auto">
          <a:xfrm>
            <a:off x="3917527" y="5455921"/>
            <a:ext cx="451485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ebecca Cann Allan Wil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67" y="2390669"/>
            <a:ext cx="2419656" cy="23812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102" name="Picture 6" descr="http://www.psu.edu/ur/archives/intercom_1997/July14/Current/stoneking2-b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964" y="2390669"/>
            <a:ext cx="3609975" cy="2381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4" name="Picture 8" descr="http://www.nzedge.com/wp-content/uploads/2009/08/allan-wils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5559" y="2390669"/>
            <a:ext cx="2381250" cy="23812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5 Rectángulo"/>
          <p:cNvSpPr/>
          <p:nvPr/>
        </p:nvSpPr>
        <p:spPr>
          <a:xfrm>
            <a:off x="899549" y="4924029"/>
            <a:ext cx="1664238" cy="369332"/>
          </a:xfrm>
          <a:prstGeom prst="rect">
            <a:avLst/>
          </a:prstGeom>
        </p:spPr>
        <p:txBody>
          <a:bodyPr wrap="none">
            <a:spAutoFit/>
          </a:bodyPr>
          <a:lstStyle/>
          <a:p>
            <a:r>
              <a:rPr lang="en-US" b="1" dirty="0"/>
              <a:t>Rebecca </a:t>
            </a:r>
            <a:r>
              <a:rPr lang="en-US" b="1" dirty="0" err="1"/>
              <a:t>Cann</a:t>
            </a:r>
            <a:endParaRPr lang="en-US" b="1" dirty="0"/>
          </a:p>
        </p:txBody>
      </p:sp>
      <p:sp>
        <p:nvSpPr>
          <p:cNvPr id="7" name="6 Rectángulo"/>
          <p:cNvSpPr/>
          <p:nvPr/>
        </p:nvSpPr>
        <p:spPr>
          <a:xfrm>
            <a:off x="5271652" y="4910390"/>
            <a:ext cx="1967205" cy="369332"/>
          </a:xfrm>
          <a:prstGeom prst="rect">
            <a:avLst/>
          </a:prstGeom>
        </p:spPr>
        <p:txBody>
          <a:bodyPr wrap="none">
            <a:spAutoFit/>
          </a:bodyPr>
          <a:lstStyle/>
          <a:p>
            <a:r>
              <a:rPr lang="en-US" b="1" dirty="0"/>
              <a:t>Mark </a:t>
            </a:r>
            <a:r>
              <a:rPr lang="en-US" b="1" dirty="0" err="1"/>
              <a:t>Stoneking</a:t>
            </a:r>
            <a:r>
              <a:rPr lang="en-US" b="1" dirty="0"/>
              <a:t> </a:t>
            </a:r>
          </a:p>
        </p:txBody>
      </p:sp>
      <p:sp>
        <p:nvSpPr>
          <p:cNvPr id="8" name="7 Rectángulo"/>
          <p:cNvSpPr/>
          <p:nvPr/>
        </p:nvSpPr>
        <p:spPr>
          <a:xfrm>
            <a:off x="9734557" y="4991854"/>
            <a:ext cx="1642437" cy="369332"/>
          </a:xfrm>
          <a:prstGeom prst="rect">
            <a:avLst/>
          </a:prstGeom>
        </p:spPr>
        <p:txBody>
          <a:bodyPr wrap="none">
            <a:spAutoFit/>
          </a:bodyPr>
          <a:lstStyle/>
          <a:p>
            <a:r>
              <a:rPr lang="en-US" b="1" dirty="0"/>
              <a:t>Allan Wilson </a:t>
            </a:r>
          </a:p>
        </p:txBody>
      </p:sp>
    </p:spTree>
    <p:extLst>
      <p:ext uri="{BB962C8B-B14F-4D97-AF65-F5344CB8AC3E}">
        <p14:creationId xmlns:p14="http://schemas.microsoft.com/office/powerpoint/2010/main" val="2864345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11582400" cy="896112"/>
          </a:xfrm>
        </p:spPr>
        <p:txBody>
          <a:bodyPr/>
          <a:lstStyle/>
          <a:p>
            <a:r>
              <a:rPr lang="en-US" sz="4800" dirty="0"/>
              <a:t>1987: Tracing Human Origins</a:t>
            </a:r>
          </a:p>
        </p:txBody>
      </p:sp>
      <p:pic>
        <p:nvPicPr>
          <p:cNvPr id="3075" name="Picture 3" descr="C:\Users\odolgova\Dropbox (CRG)\Capturas de pantalla\Screenshot 2018-01-28 09.57.3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55" t="27393" r="14001" b="14434"/>
          <a:stretch/>
        </p:blipFill>
        <p:spPr bwMode="auto">
          <a:xfrm>
            <a:off x="1341118" y="1259838"/>
            <a:ext cx="9867123" cy="4456853"/>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1341117" y="5724079"/>
            <a:ext cx="10065176" cy="769441"/>
          </a:xfrm>
          <a:prstGeom prst="rect">
            <a:avLst/>
          </a:prstGeom>
        </p:spPr>
        <p:txBody>
          <a:bodyPr wrap="square">
            <a:spAutoFit/>
          </a:bodyPr>
          <a:lstStyle/>
          <a:p>
            <a:r>
              <a:rPr lang="en-US" sz="2200" dirty="0">
                <a:latin typeface="+mj-lt"/>
              </a:rPr>
              <a:t>As more genotyping data has been obtained, researchers have been able to infer human migrations around the world from evolutionary trees.</a:t>
            </a:r>
          </a:p>
        </p:txBody>
      </p:sp>
    </p:spTree>
    <p:extLst>
      <p:ext uri="{BB962C8B-B14F-4D97-AF65-F5344CB8AC3E}">
        <p14:creationId xmlns:p14="http://schemas.microsoft.com/office/powerpoint/2010/main" val="1012901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9616" y="0"/>
            <a:ext cx="11582400" cy="896112"/>
          </a:xfrm>
        </p:spPr>
        <p:txBody>
          <a:bodyPr/>
          <a:lstStyle/>
          <a:p>
            <a:r>
              <a:rPr lang="en-US" sz="4800" dirty="0"/>
              <a:t>1998: Evolutionary Trees Fight Crime</a:t>
            </a:r>
          </a:p>
        </p:txBody>
      </p:sp>
      <p:pic>
        <p:nvPicPr>
          <p:cNvPr id="36" name="35 Imagen" descr="http://bioinformaticsalgorithms.com/images/Evolution/Lafayette_HIV_phylogeny.png"/>
          <p:cNvPicPr/>
          <p:nvPr/>
        </p:nvPicPr>
        <p:blipFill>
          <a:blip r:embed="rId3">
            <a:extLst>
              <a:ext uri="{28A0092B-C50C-407E-A947-70E740481C1C}">
                <a14:useLocalDpi xmlns:a14="http://schemas.microsoft.com/office/drawing/2010/main" val="0"/>
              </a:ext>
            </a:extLst>
          </a:blip>
          <a:srcRect/>
          <a:stretch>
            <a:fillRect/>
          </a:stretch>
        </p:blipFill>
        <p:spPr bwMode="auto">
          <a:xfrm>
            <a:off x="548534" y="1145962"/>
            <a:ext cx="7261120" cy="5309023"/>
          </a:xfrm>
          <a:prstGeom prst="rect">
            <a:avLst/>
          </a:prstGeom>
          <a:noFill/>
          <a:ln>
            <a:noFill/>
          </a:ln>
        </p:spPr>
      </p:pic>
      <p:sp>
        <p:nvSpPr>
          <p:cNvPr id="2" name="1 Rectángulo"/>
          <p:cNvSpPr/>
          <p:nvPr/>
        </p:nvSpPr>
        <p:spPr>
          <a:xfrm>
            <a:off x="7809654" y="3197586"/>
            <a:ext cx="3698239" cy="3139321"/>
          </a:xfrm>
          <a:prstGeom prst="rect">
            <a:avLst/>
          </a:prstGeom>
        </p:spPr>
        <p:txBody>
          <a:bodyPr wrap="square">
            <a:spAutoFit/>
          </a:bodyPr>
          <a:lstStyle/>
          <a:p>
            <a:pPr algn="just"/>
            <a:r>
              <a:rPr lang="en-US" dirty="0">
                <a:latin typeface="+mj-lt"/>
              </a:rPr>
              <a:t>An evolutionary tree of HIV viruses taken from various patients in Lafayette. Samples from Janice Trahan (blue leaves JT1, JT2, and JT3) and Donald McClelland (red leaves DM1, DM2, and DM3) are clustered together and are rather different than sequences from other patients from Lafayette (labeled P1 to P14).</a:t>
            </a:r>
          </a:p>
        </p:txBody>
      </p:sp>
      <p:sp>
        <p:nvSpPr>
          <p:cNvPr id="3" name="2 Rectángulo"/>
          <p:cNvSpPr/>
          <p:nvPr/>
        </p:nvSpPr>
        <p:spPr>
          <a:xfrm>
            <a:off x="7809654" y="1166261"/>
            <a:ext cx="3619537" cy="2031325"/>
          </a:xfrm>
          <a:prstGeom prst="rect">
            <a:avLst/>
          </a:prstGeom>
        </p:spPr>
        <p:txBody>
          <a:bodyPr wrap="square">
            <a:spAutoFit/>
          </a:bodyPr>
          <a:lstStyle/>
          <a:p>
            <a:pPr algn="just"/>
            <a:r>
              <a:rPr lang="en-US" dirty="0">
                <a:latin typeface="+mj-lt"/>
              </a:rPr>
              <a:t>A doctor in Louisiana went on trial for the attempted murder of his estranged mistress. She claimed that he had injected her with an HIV-tainted syringe. The evidence supported conviction.</a:t>
            </a:r>
          </a:p>
        </p:txBody>
      </p:sp>
    </p:spTree>
    <p:extLst>
      <p:ext uri="{BB962C8B-B14F-4D97-AF65-F5344CB8AC3E}">
        <p14:creationId xmlns:p14="http://schemas.microsoft.com/office/powerpoint/2010/main" val="17105866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67397" y="2116394"/>
            <a:ext cx="10972800" cy="4525963"/>
          </a:xfrm>
        </p:spPr>
        <p:txBody>
          <a:bodyPr/>
          <a:lstStyle/>
          <a:p>
            <a:r>
              <a:rPr lang="en-US" dirty="0"/>
              <a:t>Classify nature and understand evolution</a:t>
            </a:r>
          </a:p>
          <a:p>
            <a:pPr lvl="1"/>
            <a:r>
              <a:rPr lang="en-US" sz="1800" dirty="0"/>
              <a:t>Human origins</a:t>
            </a:r>
          </a:p>
          <a:p>
            <a:r>
              <a:rPr lang="en-US" dirty="0"/>
              <a:t>Medicine / Law</a:t>
            </a:r>
          </a:p>
          <a:p>
            <a:pPr lvl="1"/>
            <a:r>
              <a:rPr lang="en-US" sz="1800" dirty="0"/>
              <a:t>Personalized medicine</a:t>
            </a:r>
          </a:p>
          <a:p>
            <a:pPr lvl="1"/>
            <a:r>
              <a:rPr lang="en-US" sz="1800" dirty="0"/>
              <a:t>Cancer colonies</a:t>
            </a:r>
          </a:p>
          <a:p>
            <a:pPr lvl="1"/>
            <a:r>
              <a:rPr lang="en-US" sz="1800" dirty="0"/>
              <a:t>Identify flu strains for vaccine</a:t>
            </a:r>
          </a:p>
          <a:p>
            <a:pPr lvl="1"/>
            <a:r>
              <a:rPr lang="en-US" sz="1800" dirty="0"/>
              <a:t>Trace HIV infection to source</a:t>
            </a:r>
          </a:p>
          <a:p>
            <a:pPr marL="457200" lvl="1" indent="0">
              <a:buNone/>
            </a:pPr>
            <a:r>
              <a:rPr lang="en-US" sz="1800" dirty="0"/>
              <a:t>	State of Washington vs. A. Whitfield</a:t>
            </a:r>
          </a:p>
          <a:p>
            <a:pPr marL="457200" lvl="1" indent="0">
              <a:buNone/>
            </a:pPr>
            <a:r>
              <a:rPr lang="en-US" sz="1800" dirty="0"/>
              <a:t>	State of Texas vs. </a:t>
            </a:r>
            <a:r>
              <a:rPr lang="en-US" sz="1800" dirty="0" err="1"/>
              <a:t>P.Padieu</a:t>
            </a:r>
            <a:endParaRPr lang="en-US" sz="1800" dirty="0"/>
          </a:p>
          <a:p>
            <a:pPr marL="457200" lvl="1" indent="0">
              <a:buNone/>
            </a:pPr>
            <a:endParaRPr lang="en-US" dirty="0"/>
          </a:p>
        </p:txBody>
      </p:sp>
      <p:sp>
        <p:nvSpPr>
          <p:cNvPr id="4" name="1 Título"/>
          <p:cNvSpPr>
            <a:spLocks noGrp="1"/>
          </p:cNvSpPr>
          <p:nvPr>
            <p:ph type="title"/>
          </p:nvPr>
        </p:nvSpPr>
        <p:spPr/>
        <p:txBody>
          <a:bodyPr/>
          <a:lstStyle/>
          <a:p>
            <a:r>
              <a:rPr lang="en-US" dirty="0"/>
              <a:t>Applications of Evolutionary Trees</a:t>
            </a:r>
          </a:p>
        </p:txBody>
      </p:sp>
      <p:pic>
        <p:nvPicPr>
          <p:cNvPr id="2048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1427" r="15863"/>
          <a:stretch/>
        </p:blipFill>
        <p:spPr bwMode="auto">
          <a:xfrm>
            <a:off x="5106573" y="3201205"/>
            <a:ext cx="3151164"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6"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8712" t="9895" r="9260" b="6715"/>
          <a:stretch/>
        </p:blipFill>
        <p:spPr bwMode="auto">
          <a:xfrm>
            <a:off x="8208499" y="1692445"/>
            <a:ext cx="2609558" cy="2581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1637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jecutivo">
  <a:themeElements>
    <a:clrScheme name="Ejecutivo">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jecutiv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jecutiv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B11343793709468986B5DE7A9382A3" ma:contentTypeVersion="17" ma:contentTypeDescription="Create a new document." ma:contentTypeScope="" ma:versionID="e032143ded80b3145a8d78157767a5c6">
  <xsd:schema xmlns:xsd="http://www.w3.org/2001/XMLSchema" xmlns:xs="http://www.w3.org/2001/XMLSchema" xmlns:p="http://schemas.microsoft.com/office/2006/metadata/properties" xmlns:ns3="db1c7853-99b3-4462-86f6-4cdea4dc223d" xmlns:ns4="e9185656-8754-40b9-bd21-0205198245da" targetNamespace="http://schemas.microsoft.com/office/2006/metadata/properties" ma:root="true" ma:fieldsID="e43c176b15fedef8e8b4f275df18cd72" ns3:_="" ns4:_="">
    <xsd:import namespace="db1c7853-99b3-4462-86f6-4cdea4dc223d"/>
    <xsd:import namespace="e9185656-8754-40b9-bd21-0205198245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1c7853-99b3-4462-86f6-4cdea4dc223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185656-8754-40b9-bd21-0205198245d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41ED52-F49E-40F5-991A-3263C2E695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1c7853-99b3-4462-86f6-4cdea4dc223d"/>
    <ds:schemaRef ds:uri="e9185656-8754-40b9-bd21-0205198245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F32A16-3A8B-45EA-9101-041F84A743F4}">
  <ds:schemaRefs>
    <ds:schemaRef ds:uri="http://schemas.microsoft.com/sharepoint/v3/contenttype/forms"/>
  </ds:schemaRefs>
</ds:datastoreItem>
</file>

<file path=customXml/itemProps3.xml><?xml version="1.0" encoding="utf-8"?>
<ds:datastoreItem xmlns:ds="http://schemas.openxmlformats.org/officeDocument/2006/customXml" ds:itemID="{A547A44F-740E-436A-A11F-7F7CACB0DE29}">
  <ds:schemaRefs>
    <ds:schemaRef ds:uri="e9185656-8754-40b9-bd21-0205198245da"/>
    <ds:schemaRef ds:uri="http://schemas.microsoft.com/office/infopath/2007/PartnerControl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www.w3.org/XML/1998/namespace"/>
    <ds:schemaRef ds:uri="db1c7853-99b3-4462-86f6-4cdea4dc223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Executive</Template>
  <TotalTime>19289</TotalTime>
  <Words>5286</Words>
  <Application>Microsoft Office PowerPoint</Application>
  <PresentationFormat>Panorámica</PresentationFormat>
  <Paragraphs>1526</Paragraphs>
  <Slides>96</Slides>
  <Notes>90</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2</vt:i4>
      </vt:variant>
      <vt:variant>
        <vt:lpstr>Títulos de diapositiva</vt:lpstr>
      </vt:variant>
      <vt:variant>
        <vt:i4>96</vt:i4>
      </vt:variant>
    </vt:vector>
  </HeadingPairs>
  <TitlesOfParts>
    <vt:vector size="110" baseType="lpstr">
      <vt:lpstr>&amp;quot</vt:lpstr>
      <vt:lpstr>Arial</vt:lpstr>
      <vt:lpstr>Calibri</vt:lpstr>
      <vt:lpstr>Calibri Light</vt:lpstr>
      <vt:lpstr>Century Gothic</vt:lpstr>
      <vt:lpstr>Consolas</vt:lpstr>
      <vt:lpstr>Courier New</vt:lpstr>
      <vt:lpstr>Gabriola</vt:lpstr>
      <vt:lpstr>Lato</vt:lpstr>
      <vt:lpstr>Palatino Linotype</vt:lpstr>
      <vt:lpstr>Verdana</vt:lpstr>
      <vt:lpstr>Ejecutivo</vt:lpstr>
      <vt:lpstr>CorelDRAW</vt:lpstr>
      <vt:lpstr>CorelPhotoPaint.Image.9</vt:lpstr>
      <vt:lpstr>Session 9.1</vt:lpstr>
      <vt:lpstr>Outline</vt:lpstr>
      <vt:lpstr>Neighbor-Joining Theorem</vt:lpstr>
      <vt:lpstr>Neighbor-Joining Theorem</vt:lpstr>
      <vt:lpstr>Neighbor-Joining in Action</vt:lpstr>
      <vt:lpstr>Neighbor-Joining in Action</vt:lpstr>
      <vt:lpstr>Neighbor-Joining in Action</vt:lpstr>
      <vt:lpstr>Neighbor-Joining in Action</vt:lpstr>
      <vt:lpstr>Neighbor-Joining in Action</vt:lpstr>
      <vt:lpstr>Neighbor-Joining in Action</vt:lpstr>
      <vt:lpstr>Neighbor-Joining in Action</vt:lpstr>
      <vt:lpstr>Neighbor-Joining in Action</vt:lpstr>
      <vt:lpstr>Neighbor-Joining in Action</vt:lpstr>
      <vt:lpstr>Neighbor-Joining</vt:lpstr>
      <vt:lpstr>Neighbor-Joining on Coronoviruses</vt:lpstr>
      <vt:lpstr>Neighbor-Joining on Coronoviruses</vt:lpstr>
      <vt:lpstr>Exercise Break</vt:lpstr>
      <vt:lpstr>Outline</vt:lpstr>
      <vt:lpstr>Sum of Squared Errors</vt:lpstr>
      <vt:lpstr>Sum of Squared Errors</vt:lpstr>
      <vt:lpstr>Sum of Squared Errors</vt:lpstr>
      <vt:lpstr>Sum of Squared Errors</vt:lpstr>
      <vt:lpstr>Sum of Squared Errors</vt:lpstr>
      <vt:lpstr>Exercise Break</vt:lpstr>
      <vt:lpstr>Sum of Squared Errors</vt:lpstr>
      <vt:lpstr>Least-Squares Phylogeny</vt:lpstr>
      <vt:lpstr>Weakness of Distance-Based Methods</vt:lpstr>
      <vt:lpstr>Session 9.2</vt:lpstr>
      <vt:lpstr>Outline</vt:lpstr>
      <vt:lpstr>Character Tables</vt:lpstr>
      <vt:lpstr>Character-Based Phylogeny</vt:lpstr>
      <vt:lpstr>Presentación de PowerPoint</vt:lpstr>
      <vt:lpstr>From Characters to a Phylogeny</vt:lpstr>
      <vt:lpstr>Dollo’s law of irreversibility</vt:lpstr>
      <vt:lpstr>Dollo’s Principle Violated</vt:lpstr>
      <vt:lpstr>Dollo’s Principle Violated</vt:lpstr>
      <vt:lpstr>An Alignment As a Character Table</vt:lpstr>
      <vt:lpstr>An Alignment As a Character Table</vt:lpstr>
      <vt:lpstr>Outline</vt:lpstr>
      <vt:lpstr>Definition of Parsimony</vt:lpstr>
      <vt:lpstr>Toward a Computational Problem</vt:lpstr>
      <vt:lpstr>Toward a Computational Problem</vt:lpstr>
      <vt:lpstr>Toward a Computational Problem</vt:lpstr>
      <vt:lpstr>Toward a Computational Problem</vt:lpstr>
      <vt:lpstr>Toward a Computational Problem</vt:lpstr>
      <vt:lpstr>Exercise Break</vt:lpstr>
      <vt:lpstr>Toward a Computational Problem</vt:lpstr>
      <vt:lpstr>Toward a Computational Problem</vt:lpstr>
      <vt:lpstr>Toward a Computational Problem</vt:lpstr>
      <vt:lpstr>A Dynamic Programming Algorithm</vt:lpstr>
      <vt:lpstr>A Dynamic Programming Algorithm</vt:lpstr>
      <vt:lpstr>A Dynamic Programming Algorithm</vt:lpstr>
      <vt:lpstr>A Dynamic Programming Algorithm</vt:lpstr>
      <vt:lpstr>A Dynamic Programming Algorithm</vt:lpstr>
      <vt:lpstr>A Dynamic Programming Algorithm</vt:lpstr>
      <vt:lpstr>A Dynamic Programming Algorithm</vt:lpstr>
      <vt:lpstr>A Dynamic Programming Algorithm</vt:lpstr>
      <vt:lpstr>Small Parsimony for Unrooted Trees</vt:lpstr>
      <vt:lpstr>Outline</vt:lpstr>
      <vt:lpstr>Finding the Most Parsimonious Tree</vt:lpstr>
      <vt:lpstr>Finding the Most Parsimonious Tree</vt:lpstr>
      <vt:lpstr>Finding the Most Parsimonious Tree</vt:lpstr>
      <vt:lpstr>Finding the Most Parsimonious Tree</vt:lpstr>
      <vt:lpstr>A Greedy Heuristic for Large Parsimony</vt:lpstr>
      <vt:lpstr>A Greedy Heuristic for Large Parsimony</vt:lpstr>
      <vt:lpstr>A Greedy Heuristic for Large Parsimony</vt:lpstr>
      <vt:lpstr>A Greedy Heuristic for Large Parsimony</vt:lpstr>
      <vt:lpstr>A Greedy Heuristic for Large Parsimony</vt:lpstr>
      <vt:lpstr>Outline</vt:lpstr>
      <vt:lpstr>Two (related) meanings of trees</vt:lpstr>
      <vt:lpstr>Understanding trees</vt:lpstr>
      <vt:lpstr>Classification groups imply closer evolutionary relationships</vt:lpstr>
      <vt:lpstr>Classification groups imply closer evolutionary relationships</vt:lpstr>
      <vt:lpstr>Sample Tree</vt:lpstr>
      <vt:lpstr>Sample Tree</vt:lpstr>
      <vt:lpstr>Sample Tree</vt:lpstr>
      <vt:lpstr>Are these trees different?</vt:lpstr>
      <vt:lpstr>Comparing trees</vt:lpstr>
      <vt:lpstr>Comparing trees</vt:lpstr>
      <vt:lpstr>Evolutionary assumptions</vt:lpstr>
      <vt:lpstr>Tree thinking: descend with modification</vt:lpstr>
      <vt:lpstr>Tree thinking: descend with modification</vt:lpstr>
      <vt:lpstr>Molecular revolution in the living beings classification</vt:lpstr>
      <vt:lpstr>Tree of life</vt:lpstr>
      <vt:lpstr>Outline</vt:lpstr>
      <vt:lpstr>Testing Evolutionary Hypothesis</vt:lpstr>
      <vt:lpstr>1963: Paradigm Shift in Genetic Analysis</vt:lpstr>
      <vt:lpstr>1996: Human-Chimp-Gorilla Ancestry</vt:lpstr>
      <vt:lpstr>2000s: Human and Mice are Relatives</vt:lpstr>
      <vt:lpstr>1985: Panda’s Pedigree Decoded</vt:lpstr>
      <vt:lpstr>1985: Panda’s Pedigree Decoded</vt:lpstr>
      <vt:lpstr>1987: Tracing Human Origins</vt:lpstr>
      <vt:lpstr>1987: Tracing Human Origins</vt:lpstr>
      <vt:lpstr>1987: Tracing Human Origins</vt:lpstr>
      <vt:lpstr>1998: Evolutionary Trees Fight Crime</vt:lpstr>
      <vt:lpstr>Applications of Evolutionary Trees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Olga Dolgova</cp:lastModifiedBy>
  <cp:revision>305</cp:revision>
  <dcterms:created xsi:type="dcterms:W3CDTF">2017-12-20T17:36:58Z</dcterms:created>
  <dcterms:modified xsi:type="dcterms:W3CDTF">2024-02-09T11:31:28Z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0x0101007FB11343793709468986B5DE7A9382A3</vt:lpwstr>
  </property>
</Properties>
</file>